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509" r:id="rId3"/>
    <p:sldId id="507" r:id="rId4"/>
    <p:sldId id="508" r:id="rId5"/>
    <p:sldId id="257" r:id="rId6"/>
    <p:sldId id="457" r:id="rId7"/>
    <p:sldId id="542" r:id="rId8"/>
    <p:sldId id="546" r:id="rId9"/>
    <p:sldId id="510" r:id="rId10"/>
    <p:sldId id="499" r:id="rId11"/>
    <p:sldId id="258" r:id="rId12"/>
    <p:sldId id="512" r:id="rId13"/>
    <p:sldId id="403" r:id="rId14"/>
    <p:sldId id="513" r:id="rId15"/>
    <p:sldId id="501" r:id="rId16"/>
    <p:sldId id="264" r:id="rId17"/>
    <p:sldId id="514" r:id="rId18"/>
    <p:sldId id="541" r:id="rId19"/>
    <p:sldId id="540" r:id="rId20"/>
    <p:sldId id="539" r:id="rId21"/>
    <p:sldId id="502" r:id="rId22"/>
    <p:sldId id="543" r:id="rId23"/>
    <p:sldId id="544" r:id="rId24"/>
    <p:sldId id="505" r:id="rId25"/>
    <p:sldId id="263" r:id="rId26"/>
    <p:sldId id="515" r:id="rId27"/>
    <p:sldId id="506" r:id="rId28"/>
    <p:sldId id="451" r:id="rId29"/>
    <p:sldId id="517" r:id="rId30"/>
    <p:sldId id="504" r:id="rId31"/>
    <p:sldId id="366" r:id="rId32"/>
    <p:sldId id="449" r:id="rId33"/>
    <p:sldId id="368" r:id="rId34"/>
    <p:sldId id="367" r:id="rId35"/>
    <p:sldId id="259" r:id="rId36"/>
    <p:sldId id="518" r:id="rId37"/>
    <p:sldId id="519" r:id="rId38"/>
    <p:sldId id="533" r:id="rId39"/>
    <p:sldId id="534" r:id="rId40"/>
    <p:sldId id="537" r:id="rId41"/>
    <p:sldId id="538" r:id="rId42"/>
    <p:sldId id="547" r:id="rId43"/>
    <p:sldId id="520" r:id="rId44"/>
    <p:sldId id="522" r:id="rId45"/>
    <p:sldId id="524" r:id="rId46"/>
    <p:sldId id="525" r:id="rId47"/>
    <p:sldId id="526" r:id="rId48"/>
    <p:sldId id="527" r:id="rId49"/>
    <p:sldId id="529" r:id="rId50"/>
    <p:sldId id="530" r:id="rId51"/>
    <p:sldId id="297" r:id="rId52"/>
    <p:sldId id="472" r:id="rId53"/>
    <p:sldId id="305" r:id="rId54"/>
    <p:sldId id="531" r:id="rId55"/>
    <p:sldId id="304" r:id="rId56"/>
    <p:sldId id="479" r:id="rId57"/>
    <p:sldId id="425" r:id="rId58"/>
    <p:sldId id="438" r:id="rId59"/>
    <p:sldId id="319" r:id="rId60"/>
    <p:sldId id="329" r:id="rId61"/>
    <p:sldId id="482" r:id="rId62"/>
    <p:sldId id="459" r:id="rId63"/>
    <p:sldId id="460" r:id="rId64"/>
    <p:sldId id="532" r:id="rId65"/>
    <p:sldId id="490" r:id="rId66"/>
    <p:sldId id="381" r:id="rId67"/>
    <p:sldId id="450" r:id="rId68"/>
    <p:sldId id="382" r:id="rId6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4602" autoAdjust="0"/>
  </p:normalViewPr>
  <p:slideViewPr>
    <p:cSldViewPr>
      <p:cViewPr varScale="1">
        <p:scale>
          <a:sx n="77" d="100"/>
          <a:sy n="77" d="100"/>
        </p:scale>
        <p:origin x="1579" y="67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FD20-845F-448F-A08C-7E3E75DEC2EA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89097-E2EF-47E1-B506-3200BD3B1C7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81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6480-AC8A-46A4-AE92-64A2340321F6}" type="datetimeFigureOut">
              <a:rPr lang="pl-PL" smtClean="0"/>
              <a:pPr/>
              <a:t>28.02.2019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g"/><Relationship Id="rId4" Type="http://schemas.openxmlformats.org/officeDocument/2006/relationships/image" Target="../media/image13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89856" y="2282175"/>
            <a:ext cx="8316416" cy="2118097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CENTRUM KSZTAŁCENIA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ZAWODOWEGO I USTAWICZNEGO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 WIĘCBORKU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A5EBC4C-7903-424C-A9E9-1CCBFDBD94BA}"/>
              </a:ext>
            </a:extLst>
          </p:cNvPr>
          <p:cNvSpPr/>
          <p:nvPr/>
        </p:nvSpPr>
        <p:spPr>
          <a:xfrm>
            <a:off x="5148064" y="90105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kształcenia </a:t>
            </a:r>
            <a:br>
              <a:rPr lang="pl-PL" b="1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szkolny 2019/2020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19C4A56-F3F9-4E71-AC82-2AFCB2F656B8}"/>
              </a:ext>
            </a:extLst>
          </p:cNvPr>
          <p:cNvSpPr/>
          <p:nvPr/>
        </p:nvSpPr>
        <p:spPr>
          <a:xfrm>
            <a:off x="6215571" y="404664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>
                <a:ln w="0"/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9DC53D4-FAFC-4868-A8D3-83FF66BC9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619" r="5373" b="7679"/>
          <a:stretch/>
        </p:blipFill>
        <p:spPr bwMode="auto">
          <a:xfrm>
            <a:off x="5652120" y="4365104"/>
            <a:ext cx="3347864" cy="237626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908720"/>
            <a:ext cx="5915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708920"/>
            <a:ext cx="7632848" cy="2251065"/>
          </a:xfr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Polsce branża turystyczna to prężnie rozwijający się sektor gospodarki, zapewnia stałe zatrudnienie i kreuje nowe miejsca pracy?</a:t>
            </a:r>
          </a:p>
        </p:txBody>
      </p:sp>
      <p:pic>
        <p:nvPicPr>
          <p:cNvPr id="6" name="Obraz 5" descr="Obraz zawierający osoba, mężczyzna, wewnątrz, ściana&#10;&#10;Opis wygenerowany automatycznie">
            <a:extLst>
              <a:ext uri="{FF2B5EF4-FFF2-40B4-BE49-F238E27FC236}">
                <a16:creationId xmlns:a16="http://schemas.microsoft.com/office/drawing/2014/main" id="{7E2AF51E-5D8A-4D1C-8A26-FA4910AB6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0"/>
          <a:stretch/>
        </p:blipFill>
        <p:spPr>
          <a:xfrm>
            <a:off x="5508104" y="4388448"/>
            <a:ext cx="3570734" cy="23641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22527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915000" cy="179107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 może pracować jako: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8048" y="2222113"/>
            <a:ext cx="6912768" cy="465313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organizator usług cateringowych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recepcji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biurowy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biura podróży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informacji turystycznej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steward, stewardessa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kelner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barman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F37FFA-4B18-4F9C-83B8-36478827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87522"/>
            <a:ext cx="2916048" cy="19386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ściana&#10;&#10;Opis wygenerowany automatycznie">
            <a:extLst>
              <a:ext uri="{FF2B5EF4-FFF2-40B4-BE49-F238E27FC236}">
                <a16:creationId xmlns:a16="http://schemas.microsoft.com/office/drawing/2014/main" id="{B9643928-D830-4F1F-A4A2-83BF1701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6233745" y="4869160"/>
            <a:ext cx="2802751" cy="18472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7304" y="6648"/>
            <a:ext cx="6203032" cy="179107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2542592"/>
            <a:ext cx="6912768" cy="465313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hotele i pensjonaty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wypoczynkowe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zakłady uzdrowiskowe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agroturystyka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biura i agencje turystyczne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informacji turystycznej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83155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ŻYWIENIA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I USŁUG GASTRONOMICZNYCH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2564904"/>
            <a:ext cx="7704856" cy="273630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rgbClr val="002060"/>
                </a:solidFill>
              </a:rPr>
              <a:t>Czy wiesz, że …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gama usług gastronomicznych jest bardzo szeroka: od małych punktów gastronomicznych, fast </a:t>
            </a:r>
            <a:r>
              <a:rPr lang="pl-PL" sz="2800" dirty="0" err="1">
                <a:solidFill>
                  <a:srgbClr val="002060"/>
                </a:solidFill>
              </a:rPr>
              <a:t>foodów</a:t>
            </a:r>
            <a:r>
              <a:rPr lang="pl-PL" sz="2800" dirty="0">
                <a:solidFill>
                  <a:srgbClr val="002060"/>
                </a:solidFill>
              </a:rPr>
              <a:t>, przez usługi cateringowe, bary mleczne, organizację okolicznościowych imprez, aż po restauracje, zatrudniające po kilkadziesiąt osób?</a:t>
            </a:r>
          </a:p>
        </p:txBody>
      </p:sp>
      <p:pic>
        <p:nvPicPr>
          <p:cNvPr id="7" name="Obraz 6" descr="Obraz zawierający ściana, wewnątrz, stół, żywność&#10;&#10;Opis wygenerowany automatycznie">
            <a:extLst>
              <a:ext uri="{FF2B5EF4-FFF2-40B4-BE49-F238E27FC236}">
                <a16:creationId xmlns:a16="http://schemas.microsoft.com/office/drawing/2014/main" id="{216F613E-E9FB-4103-B5DE-1DE10A8D3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46" y="4890015"/>
            <a:ext cx="2880220" cy="192014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wewnątrz, ściana, stół, żywność&#10;&#10;Opis wygenerowany automatycznie">
            <a:extLst>
              <a:ext uri="{FF2B5EF4-FFF2-40B4-BE49-F238E27FC236}">
                <a16:creationId xmlns:a16="http://schemas.microsoft.com/office/drawing/2014/main" id="{C7C47375-4CF3-4D2B-9F19-D3996BBCA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" y="4890015"/>
            <a:ext cx="2880221" cy="19201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 descr="Obraz zawierający osoba, stół, wewnątrz, ściana&#10;&#10;Opis wygenerowany automatycznie">
            <a:extLst>
              <a:ext uri="{FF2B5EF4-FFF2-40B4-BE49-F238E27FC236}">
                <a16:creationId xmlns:a16="http://schemas.microsoft.com/office/drawing/2014/main" id="{B205C19A-4978-45F6-8B80-53A0E8FB9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51" y="4890015"/>
            <a:ext cx="2880221" cy="19201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ŻYWIENIA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I USŁUG GASTRONOMICZNYCH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8266" y="2912728"/>
            <a:ext cx="5395861" cy="27363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Kwalifikacje:  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HGT.02. </a:t>
            </a:r>
            <a:r>
              <a:rPr lang="pl-PL" sz="2800" dirty="0">
                <a:solidFill>
                  <a:srgbClr val="002060"/>
                </a:solidFill>
              </a:rPr>
              <a:t>Przygotowanie 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	  i wydawanie dań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	  </a:t>
            </a:r>
            <a:r>
              <a:rPr lang="pl-PL" sz="2100" dirty="0">
                <a:solidFill>
                  <a:srgbClr val="C00000"/>
                </a:solidFill>
              </a:rPr>
              <a:t>wspólna z zawodem </a:t>
            </a:r>
            <a:r>
              <a:rPr lang="pl-PL" sz="2100" b="1" dirty="0">
                <a:solidFill>
                  <a:srgbClr val="C00000"/>
                </a:solidFill>
              </a:rPr>
              <a:t>kucharz</a:t>
            </a:r>
            <a:r>
              <a:rPr lang="pl-PL" sz="2100" dirty="0">
                <a:solidFill>
                  <a:srgbClr val="C00000"/>
                </a:solidFill>
              </a:rPr>
              <a:t> (BSI)</a:t>
            </a:r>
            <a:br>
              <a:rPr lang="pl-PL" sz="2800" b="1" dirty="0">
                <a:solidFill>
                  <a:srgbClr val="002060"/>
                </a:solidFill>
              </a:rPr>
            </a:br>
            <a:endParaRPr lang="pl-PL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HGT.12. </a:t>
            </a:r>
            <a:r>
              <a:rPr lang="pl-PL" sz="2800" dirty="0">
                <a:solidFill>
                  <a:srgbClr val="002060"/>
                </a:solidFill>
              </a:rPr>
              <a:t>Organizacja żywienia    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               i usług gastronomicznych</a:t>
            </a:r>
            <a:br>
              <a:rPr lang="pl-PL" sz="2800" dirty="0"/>
            </a:br>
            <a:endParaRPr lang="pl-PL" sz="2800" dirty="0"/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Obraz zawierający kuchnia, wewnątrz, osoba, żywność&#10;&#10;Opis wygenerowany automatycznie">
            <a:extLst>
              <a:ext uri="{FF2B5EF4-FFF2-40B4-BE49-F238E27FC236}">
                <a16:creationId xmlns:a16="http://schemas.microsoft.com/office/drawing/2014/main" id="{79E671D3-F34D-4842-A71C-C7A2FB613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29203"/>
            <a:ext cx="3162473" cy="21083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kuchnia, żywność, wewnątrz, osoba&#10;&#10;Opis wygenerowany automatycznie">
            <a:extLst>
              <a:ext uri="{FF2B5EF4-FFF2-40B4-BE49-F238E27FC236}">
                <a16:creationId xmlns:a16="http://schemas.microsoft.com/office/drawing/2014/main" id="{5830AFD8-DB04-493E-BEF9-3059CA499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3240360" cy="216024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80029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852936"/>
            <a:ext cx="7272808" cy="388843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działy gastronomii w obiektach hotelarskich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domy wczasowe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wypoczynkowe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restauracje, kawiarnie, bary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promy, statki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firmy cateringowe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agroturystyka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995F6E-E173-42A9-BF95-7ED76336B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4407"/>
            <a:ext cx="3419872" cy="22769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01777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alkulator, sprzęt elektroniczny, siedzi, wewnątrz&#10;&#10;Opis wygenerowany automatycznie">
            <a:extLst>
              <a:ext uri="{FF2B5EF4-FFF2-40B4-BE49-F238E27FC236}">
                <a16:creationId xmlns:a16="http://schemas.microsoft.com/office/drawing/2014/main" id="{D22E08CD-B76F-4991-A7EC-9E0F1880E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88" y="5013176"/>
            <a:ext cx="2626608" cy="17510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EKONOMISTA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564904"/>
            <a:ext cx="8784976" cy="3240360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lnSpc>
                <a:spcPct val="160000"/>
              </a:lnSpc>
              <a:buNone/>
            </a:pPr>
            <a:r>
              <a:rPr lang="pl-PL" sz="3100" b="1" dirty="0">
                <a:solidFill>
                  <a:srgbClr val="002060"/>
                </a:solidFill>
              </a:rPr>
              <a:t>Czy wiesz, że …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traktowana przez wielu praca administracyjna jako żmudna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i pełna cyferek, to jeden z najbardziej potrzebnych zawodów?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Przecież działalność każdej firmy opiera się na decyzjach finansowych, dokumentowaniu transakcji i rozliczeniach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z odpowiednimi instytucjami</a:t>
            </a:r>
            <a:r>
              <a:rPr lang="pl-PL" sz="3000" dirty="0">
                <a:solidFill>
                  <a:srgbClr val="002060"/>
                </a:solidFill>
              </a:rPr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yroby metalowe, śruba, stare, wewnątrz&#10;&#10;Opis wygenerowany automatycznie">
            <a:extLst>
              <a:ext uri="{FF2B5EF4-FFF2-40B4-BE49-F238E27FC236}">
                <a16:creationId xmlns:a16="http://schemas.microsoft.com/office/drawing/2014/main" id="{C611990B-3AE4-4D86-A01E-1A98F8E07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8"/>
          <a:stretch/>
        </p:blipFill>
        <p:spPr>
          <a:xfrm>
            <a:off x="5796136" y="4869160"/>
            <a:ext cx="3274680" cy="195415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EKONOMISTA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92691"/>
            <a:ext cx="8784976" cy="3096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EKA.04.</a:t>
            </a:r>
            <a:r>
              <a:rPr lang="pl-PL" sz="2400" dirty="0">
                <a:solidFill>
                  <a:srgbClr val="002060"/>
                </a:solidFill>
              </a:rPr>
              <a:t> Prowadzenie dokumentacji w jednostce organizacyjnej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EKA.05. </a:t>
            </a:r>
            <a:r>
              <a:rPr lang="pl-PL" sz="2400" dirty="0">
                <a:solidFill>
                  <a:srgbClr val="002060"/>
                </a:solidFill>
              </a:rPr>
              <a:t>Prowadzenie spraw kadrowo-płacowych</a:t>
            </a:r>
          </a:p>
          <a:p>
            <a:pPr>
              <a:buNone/>
            </a:pPr>
            <a:r>
              <a:rPr lang="pl-PL" sz="2400" dirty="0">
                <a:solidFill>
                  <a:srgbClr val="002060"/>
                </a:solidFill>
              </a:rPr>
              <a:t> i gospodarki finansowej jednostek organizacyjnych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17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564904"/>
            <a:ext cx="7776864" cy="3096344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działy księgowości w małych podmiotach gospodarczych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banki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jednostki samorządowe, urzędy, administracja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urzędy skarbowe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ZUS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pPr>
              <a:buNone/>
            </a:pPr>
            <a:endParaRPr lang="pl-PL" sz="30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4635A72-35C2-4B53-97FB-E914249AD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61712"/>
            <a:ext cx="2712492" cy="180331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19507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	TECHNIK 		RACHUNKOWOŚCI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705062"/>
            <a:ext cx="8011268" cy="30137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w każdym dużym przedsiębiorstwie lub instytucji potrzebny jest specjalista od spraw kadrowo- płacowych ze znajomością zasad księgowości?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Samodzielny księgowy jest jednym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z najbardziej deficytowych zawodów.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Obraz zawierający sprzęt elektroniczny, siedzi, wewnątrz, stół&#10;&#10;Opis wygenerowany automatycznie">
            <a:extLst>
              <a:ext uri="{FF2B5EF4-FFF2-40B4-BE49-F238E27FC236}">
                <a16:creationId xmlns:a16="http://schemas.microsoft.com/office/drawing/2014/main" id="{B5412387-F5BF-4275-AE33-55EAB4D48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5302424" y="4509120"/>
            <a:ext cx="3695204" cy="22322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4195761" y="2241528"/>
            <a:ext cx="4288647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Liceum</a:t>
            </a:r>
          </a:p>
          <a:p>
            <a:r>
              <a:rPr lang="pl-PL" dirty="0"/>
              <a:t>3-4 lata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4195760" y="3429000"/>
            <a:ext cx="4288647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4195760" y="4678027"/>
            <a:ext cx="4288646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Inżynier/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magister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C1B5742-93E4-4C36-B073-4D6F1E5C71DD}"/>
              </a:ext>
            </a:extLst>
          </p:cNvPr>
          <p:cNvSpPr/>
          <p:nvPr/>
        </p:nvSpPr>
        <p:spPr>
          <a:xfrm rot="20966231">
            <a:off x="730438" y="3144474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po liceum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C10E97E-5AA5-49E4-87A5-7AD51E03B059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AA39DF44-1699-4E0B-A8A2-70340FEA0E9A}"/>
              </a:ext>
            </a:extLst>
          </p:cNvPr>
          <p:cNvCxnSpPr>
            <a:cxnSpLocks/>
          </p:cNvCxnSpPr>
          <p:nvPr/>
        </p:nvCxnSpPr>
        <p:spPr>
          <a:xfrm>
            <a:off x="6372200" y="292447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62E721B2-7F85-4F75-A093-EB3529F55CEC}"/>
              </a:ext>
            </a:extLst>
          </p:cNvPr>
          <p:cNvCxnSpPr>
            <a:cxnSpLocks/>
          </p:cNvCxnSpPr>
          <p:nvPr/>
        </p:nvCxnSpPr>
        <p:spPr>
          <a:xfrm>
            <a:off x="6356852" y="414908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89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9E75AB1-186B-4097-B25A-32D5FB56C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53136"/>
            <a:ext cx="3131840" cy="208789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9229732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		TECHNIK 		RACHUNKOWOŚCI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b="1" dirty="0"/>
          </a:p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EKA.05.</a:t>
            </a:r>
            <a:r>
              <a:rPr lang="pl-PL" sz="2400" dirty="0">
                <a:solidFill>
                  <a:srgbClr val="002060"/>
                </a:solidFill>
              </a:rPr>
              <a:t> Prowadzenie spraw kadrowo-płacowych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 gospodarki finansowej jednostek organizacyjnych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 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EKA.07.</a:t>
            </a:r>
            <a:r>
              <a:rPr lang="pl-PL" sz="2400" dirty="0">
                <a:solidFill>
                  <a:srgbClr val="002060"/>
                </a:solidFill>
              </a:rPr>
              <a:t> Prowadzenie rachunkowości</a:t>
            </a:r>
            <a:br>
              <a:rPr lang="pl-PL" sz="2800" dirty="0">
                <a:solidFill>
                  <a:srgbClr val="002060"/>
                </a:solidFill>
              </a:rPr>
            </a:br>
            <a:endParaRPr lang="pl-PL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564904"/>
            <a:ext cx="7776864" cy="3096344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biura rachunkowe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księgowości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urzędy skarbowe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ZUS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pPr>
              <a:buNone/>
            </a:pPr>
            <a:endParaRPr lang="pl-PL" sz="3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34408" t="42440" r="35353" b="23120"/>
          <a:stretch/>
        </p:blipFill>
        <p:spPr>
          <a:xfrm>
            <a:off x="6228184" y="4941168"/>
            <a:ext cx="2808312" cy="179907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64667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9664" y="565157"/>
            <a:ext cx="5915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A GDYBY TAK RAZEM?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FD033E-0412-43EA-8ECE-90BD67478AA2}"/>
              </a:ext>
            </a:extLst>
          </p:cNvPr>
          <p:cNvSpPr txBox="1"/>
          <p:nvPr/>
        </p:nvSpPr>
        <p:spPr>
          <a:xfrm>
            <a:off x="700254" y="2754340"/>
            <a:ext cx="2653175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 EKONOMISTA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05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FE2B0D-48A6-417A-AD3F-4CF34C8890E2}"/>
              </a:ext>
            </a:extLst>
          </p:cNvPr>
          <p:cNvSpPr txBox="1"/>
          <p:nvPr/>
        </p:nvSpPr>
        <p:spPr>
          <a:xfrm>
            <a:off x="700254" y="4385556"/>
            <a:ext cx="2653175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EKA. 07 </a:t>
            </a:r>
            <a:b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(np. na kursie kwalifikacyjnym weekendowym)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B2B461-3C5D-4347-9DE5-557BE1DBB6AB}"/>
              </a:ext>
            </a:extLst>
          </p:cNvPr>
          <p:cNvSpPr txBox="1"/>
          <p:nvPr/>
        </p:nvSpPr>
        <p:spPr>
          <a:xfrm>
            <a:off x="3799233" y="4385556"/>
            <a:ext cx="5237263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EKONOMISTA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+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TECHNIK RACHUNKOWOŚCI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CACE9C-B80C-4573-8C08-A6C9673401E0}"/>
              </a:ext>
            </a:extLst>
          </p:cNvPr>
          <p:cNvSpPr txBox="1"/>
          <p:nvPr/>
        </p:nvSpPr>
        <p:spPr>
          <a:xfrm>
            <a:off x="5091276" y="2235860"/>
            <a:ext cx="2653175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 RACHUNKOWOŚCI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07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978A1DA-BD86-4C00-B117-4AD080965EBD}"/>
              </a:ext>
            </a:extLst>
          </p:cNvPr>
          <p:cNvSpPr txBox="1"/>
          <p:nvPr/>
        </p:nvSpPr>
        <p:spPr>
          <a:xfrm>
            <a:off x="1722122" y="378539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274587-224D-45D7-BDC3-63F3B0E20773}"/>
              </a:ext>
            </a:extLst>
          </p:cNvPr>
          <p:cNvSpPr txBox="1"/>
          <p:nvPr/>
        </p:nvSpPr>
        <p:spPr>
          <a:xfrm>
            <a:off x="3320054" y="4554833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1405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9664" y="565157"/>
            <a:ext cx="5915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A GDYBY TAK RAZEM?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FD033E-0412-43EA-8ECE-90BD67478AA2}"/>
              </a:ext>
            </a:extLst>
          </p:cNvPr>
          <p:cNvSpPr txBox="1"/>
          <p:nvPr/>
        </p:nvSpPr>
        <p:spPr>
          <a:xfrm>
            <a:off x="5580112" y="2095095"/>
            <a:ext cx="2653175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 EKONOMISTA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05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FE2B0D-48A6-417A-AD3F-4CF34C8890E2}"/>
              </a:ext>
            </a:extLst>
          </p:cNvPr>
          <p:cNvSpPr txBox="1"/>
          <p:nvPr/>
        </p:nvSpPr>
        <p:spPr>
          <a:xfrm>
            <a:off x="700254" y="4385556"/>
            <a:ext cx="2653175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EKA. 04 </a:t>
            </a:r>
            <a:b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(np. na kursie kwalifikacyjnym weekendowym)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B2B461-3C5D-4347-9DE5-557BE1DBB6AB}"/>
              </a:ext>
            </a:extLst>
          </p:cNvPr>
          <p:cNvSpPr txBox="1"/>
          <p:nvPr/>
        </p:nvSpPr>
        <p:spPr>
          <a:xfrm>
            <a:off x="3799233" y="4385556"/>
            <a:ext cx="5237263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RACHUNKOWOŚCI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+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 TECHNIK EKONOMISTA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CACE9C-B80C-4573-8C08-A6C9673401E0}"/>
              </a:ext>
            </a:extLst>
          </p:cNvPr>
          <p:cNvSpPr txBox="1"/>
          <p:nvPr/>
        </p:nvSpPr>
        <p:spPr>
          <a:xfrm>
            <a:off x="700254" y="2720060"/>
            <a:ext cx="2653175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 RACHUNKOWOŚCI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EKA. 07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978A1DA-BD86-4C00-B117-4AD080965EBD}"/>
              </a:ext>
            </a:extLst>
          </p:cNvPr>
          <p:cNvSpPr txBox="1"/>
          <p:nvPr/>
        </p:nvSpPr>
        <p:spPr>
          <a:xfrm>
            <a:off x="1722122" y="3785392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274587-224D-45D7-BDC3-63F3B0E20773}"/>
              </a:ext>
            </a:extLst>
          </p:cNvPr>
          <p:cNvSpPr txBox="1"/>
          <p:nvPr/>
        </p:nvSpPr>
        <p:spPr>
          <a:xfrm>
            <a:off x="3320054" y="4554833"/>
            <a:ext cx="115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15718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&#10;&#10;Opis wygenerowany automatycznie">
            <a:extLst>
              <a:ext uri="{FF2B5EF4-FFF2-40B4-BE49-F238E27FC236}">
                <a16:creationId xmlns:a16="http://schemas.microsoft.com/office/drawing/2014/main" id="{89C53701-6059-4158-902B-4796CA539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2816"/>
            <a:ext cx="3816424" cy="254428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LOGISTYKA TO: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10344" y="2924944"/>
            <a:ext cx="7571184" cy="3672408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proces planowania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optymalizacja kosztów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kompleksowa obsługa klientów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zaopatrzenie, transport, komunikacja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magazynowanie surowców i produktów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odzyskiwanie, zabezpieczanie i utylizacja odpadów</a:t>
            </a:r>
          </a:p>
        </p:txBody>
      </p:sp>
    </p:spTree>
    <p:extLst>
      <p:ext uri="{BB962C8B-B14F-4D97-AF65-F5344CB8AC3E}">
        <p14:creationId xmlns:p14="http://schemas.microsoft.com/office/powerpoint/2010/main" val="1013810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LOGISTYK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825552"/>
            <a:ext cx="8280920" cy="4032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funkcjonowanie każdej firmy zależy od dobrego zaplanowania dostaw surowców, zaopatrzenia w materiały, magazynowania gotowych produktów i ich transport do klienta, utylizację odpadów - a wszystko oczywiście w jak najkrótszym czasie i jak najlepszej cenie?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F21248F-5977-4F66-9C42-B69D0F2AF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97152"/>
            <a:ext cx="4691270" cy="195809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LOGISTYK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826244"/>
            <a:ext cx="5526360" cy="31683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  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SPL.01. </a:t>
            </a:r>
            <a:r>
              <a:rPr lang="pl-PL" sz="2400" dirty="0">
                <a:solidFill>
                  <a:srgbClr val="002060"/>
                </a:solidFill>
              </a:rPr>
              <a:t>Obsługa magazynów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         </a:t>
            </a:r>
            <a:r>
              <a:rPr lang="pl-PL" sz="1800" dirty="0">
                <a:solidFill>
                  <a:srgbClr val="C00000"/>
                </a:solidFill>
              </a:rPr>
              <a:t>wspólna z zawodem </a:t>
            </a:r>
            <a:r>
              <a:rPr lang="pl-PL" sz="1800" b="1" dirty="0">
                <a:solidFill>
                  <a:srgbClr val="C00000"/>
                </a:solidFill>
              </a:rPr>
              <a:t>magazynier-logistyk </a:t>
            </a:r>
            <a:r>
              <a:rPr lang="pl-PL" sz="1800" dirty="0">
                <a:solidFill>
                  <a:srgbClr val="C00000"/>
                </a:solidFill>
              </a:rPr>
              <a:t>(BSI)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SPL.04. </a:t>
            </a:r>
            <a:r>
              <a:rPr lang="pl-PL" sz="2400" dirty="0">
                <a:solidFill>
                  <a:srgbClr val="002060"/>
                </a:solidFill>
              </a:rPr>
              <a:t>Organizacja transportu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br>
              <a:rPr lang="pl-PL" sz="2400" dirty="0">
                <a:solidFill>
                  <a:srgbClr val="002060"/>
                </a:solidFill>
              </a:rPr>
            </a:b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7" name="Obraz 6" descr="Obraz zawierający budynek, autobus, droga, żółty&#10;&#10;Opis wygenerowany automatycznie">
            <a:extLst>
              <a:ext uri="{FF2B5EF4-FFF2-40B4-BE49-F238E27FC236}">
                <a16:creationId xmlns:a16="http://schemas.microsoft.com/office/drawing/2014/main" id="{F116A4D8-47C4-4F98-AF3F-C1732F7D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2"/>
          <a:stretch/>
        </p:blipFill>
        <p:spPr>
          <a:xfrm>
            <a:off x="5004048" y="4229152"/>
            <a:ext cx="3930774" cy="24737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745134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MIEJSCA PRACY:</a:t>
            </a:r>
          </a:p>
        </p:txBody>
      </p:sp>
      <p:pic>
        <p:nvPicPr>
          <p:cNvPr id="4" name="Obraz 3" descr="Obraz zawierający osoba, mężczyzna, zewnętrzne&#10;&#10;Opis wygenerowany automatycznie">
            <a:extLst>
              <a:ext uri="{FF2B5EF4-FFF2-40B4-BE49-F238E27FC236}">
                <a16:creationId xmlns:a16="http://schemas.microsoft.com/office/drawing/2014/main" id="{E249272C-5634-4B62-B5FC-03035302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3251"/>
          <a:stretch/>
        </p:blipFill>
        <p:spPr>
          <a:xfrm rot="2795455">
            <a:off x="6614409" y="4314101"/>
            <a:ext cx="1638605" cy="216749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043608" y="2564905"/>
            <a:ext cx="8229600" cy="2808312"/>
          </a:xfrm>
        </p:spPr>
        <p:txBody>
          <a:bodyPr/>
          <a:lstStyle/>
          <a:p>
            <a:r>
              <a:rPr lang="pl-PL" sz="2800" dirty="0">
                <a:solidFill>
                  <a:srgbClr val="002060"/>
                </a:solidFill>
              </a:rPr>
              <a:t>przedsiębiorstwa logistyczne i spedycyjne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logistyczne przedsiębiorstw przemysłowych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i handlowych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logistyczne w wojsku i policji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jednostki samorządu terytorialnego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819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, wewnątrz, mężczyzna&#10;&#10;Opis wygenerowany automatycznie">
            <a:extLst>
              <a:ext uri="{FF2B5EF4-FFF2-40B4-BE49-F238E27FC236}">
                <a16:creationId xmlns:a16="http://schemas.microsoft.com/office/drawing/2014/main" id="{1E069CEA-32D8-4F9F-8508-22C3E674F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>
          <a:xfrm>
            <a:off x="5868144" y="4689816"/>
            <a:ext cx="3167985" cy="21053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C5C5C98-8A57-4440-A0DF-92B031817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0" y="2762672"/>
            <a:ext cx="8075240" cy="4032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we współczesnych czasach, wszystko obraca się wokół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branży IT? W praktycznie każdej dziedzinie życia, na jakimś etapie potrzebny jest fachowiec, który specjalizuje się w tej dziedzinie. Biura, szkoły, kliniki, nawet punkty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gastronomiczne – wszystkie korzystają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z komputerów i konkretnych aplikacji,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ułatwiających pracę.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770984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INFORMATYK</a:t>
            </a:r>
          </a:p>
        </p:txBody>
      </p:sp>
    </p:spTree>
    <p:extLst>
      <p:ext uri="{BB962C8B-B14F-4D97-AF65-F5344CB8AC3E}">
        <p14:creationId xmlns:p14="http://schemas.microsoft.com/office/powerpoint/2010/main" val="713254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3" y="476672"/>
            <a:ext cx="6097203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INFORMATYK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7245" y="1916833"/>
            <a:ext cx="6097203" cy="19442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</a:rPr>
              <a:t>INF.02. </a:t>
            </a:r>
            <a:r>
              <a:rPr lang="pl-PL" sz="2400" dirty="0">
                <a:solidFill>
                  <a:srgbClr val="002060"/>
                </a:solidFill>
              </a:rPr>
              <a:t>Administracja i eksploatacja systemów komputerowych, urządzeń peryferyjnych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 lokalnych sieci komputerowych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</p:txBody>
      </p:sp>
      <p:pic>
        <p:nvPicPr>
          <p:cNvPr id="1026" name="Picture 2" descr="C:\Users\Andy\Desktop\prezentacja\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54" y="4071943"/>
            <a:ext cx="4246146" cy="278605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/>
        </p:spPr>
      </p:pic>
      <p:sp>
        <p:nvSpPr>
          <p:cNvPr id="5" name="pole tekstowe 4"/>
          <p:cNvSpPr txBox="1"/>
          <p:nvPr/>
        </p:nvSpPr>
        <p:spPr>
          <a:xfrm>
            <a:off x="116636" y="4071943"/>
            <a:ext cx="4781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INF.03. </a:t>
            </a:r>
            <a:r>
              <a:rPr lang="pl-PL" sz="2400" dirty="0">
                <a:solidFill>
                  <a:srgbClr val="002060"/>
                </a:solidFill>
              </a:rPr>
              <a:t>Tworzenie i administrowanie stronami i aplikacjami internetowymi oraz bazami danych 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4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3679280" y="1614149"/>
            <a:ext cx="4935692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Branżowa Szkoła I stopnia</a:t>
            </a:r>
          </a:p>
          <a:p>
            <a:r>
              <a:rPr lang="pl-PL" dirty="0"/>
              <a:t>3 lata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4A5898-E9E4-4A9F-8B6B-BC591B4D7ADF}"/>
              </a:ext>
            </a:extLst>
          </p:cNvPr>
          <p:cNvSpPr txBox="1"/>
          <p:nvPr/>
        </p:nvSpPr>
        <p:spPr>
          <a:xfrm>
            <a:off x="3653704" y="2856829"/>
            <a:ext cx="4935692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Pracownik wykwalifikowany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/czeladnik/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3676015" y="4284175"/>
            <a:ext cx="4935692" cy="923330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Wykształcenie średnie/matura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 II stopnia</a:t>
            </a:r>
            <a:b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lata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3676015" y="5801411"/>
            <a:ext cx="4902833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w danym zawodzie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01218-BB8E-44D7-A9B3-B3C01FF61E66}"/>
              </a:ext>
            </a:extLst>
          </p:cNvPr>
          <p:cNvSpPr/>
          <p:nvPr/>
        </p:nvSpPr>
        <p:spPr>
          <a:xfrm rot="20966231">
            <a:off x="179772" y="3056531"/>
            <a:ext cx="2760895" cy="12625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BS </a:t>
            </a:r>
            <a:b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stopnia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86EC21D-55F8-46FC-8FCD-BE5FB624C48E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752126D-BB94-4F69-9868-2FC4C641C62B}"/>
              </a:ext>
            </a:extLst>
          </p:cNvPr>
          <p:cNvCxnSpPr>
            <a:cxnSpLocks/>
          </p:cNvCxnSpPr>
          <p:nvPr/>
        </p:nvCxnSpPr>
        <p:spPr>
          <a:xfrm>
            <a:off x="6147108" y="5288434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9D2140C-C172-4C45-9634-D29E742BF10C}"/>
              </a:ext>
            </a:extLst>
          </p:cNvPr>
          <p:cNvCxnSpPr>
            <a:cxnSpLocks/>
          </p:cNvCxnSpPr>
          <p:nvPr/>
        </p:nvCxnSpPr>
        <p:spPr>
          <a:xfrm>
            <a:off x="6143861" y="378904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112769B8-B749-4B45-B83F-AE91CC94D6AD}"/>
              </a:ext>
            </a:extLst>
          </p:cNvPr>
          <p:cNvCxnSpPr>
            <a:cxnSpLocks/>
          </p:cNvCxnSpPr>
          <p:nvPr/>
        </p:nvCxnSpPr>
        <p:spPr>
          <a:xfrm>
            <a:off x="6143861" y="2382126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65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770984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2708920"/>
            <a:ext cx="7200800" cy="2880320"/>
          </a:xfrm>
        </p:spPr>
        <p:txBody>
          <a:bodyPr>
            <a:normAutofit fontScale="77500" lnSpcReduction="20000"/>
          </a:bodyPr>
          <a:lstStyle/>
          <a:p>
            <a:r>
              <a:rPr lang="pl-PL" sz="3000" dirty="0">
                <a:solidFill>
                  <a:srgbClr val="002060"/>
                </a:solidFill>
              </a:rPr>
              <a:t>działy IT przedsiębiorstw, jednostek samorządowych</a:t>
            </a:r>
          </a:p>
          <a:p>
            <a:r>
              <a:rPr lang="pl-PL" sz="3000" dirty="0">
                <a:solidFill>
                  <a:srgbClr val="002060"/>
                </a:solidFill>
              </a:rPr>
              <a:t>agencje reklamowe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serwisy komputerowe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firmy związane z administrowaniem baz danych</a:t>
            </a:r>
          </a:p>
          <a:p>
            <a:r>
              <a:rPr lang="pl-PL" sz="3000" dirty="0">
                <a:solidFill>
                  <a:srgbClr val="002060"/>
                </a:solidFill>
              </a:rPr>
              <a:t>firmy projektujące strony internetowe, sklepy internetowe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własna działalność gospodarcza</a:t>
            </a:r>
          </a:p>
          <a:p>
            <a:endParaRPr lang="pl-PL" sz="3000" dirty="0"/>
          </a:p>
          <a:p>
            <a:pPr>
              <a:buNone/>
            </a:pPr>
            <a:endParaRPr lang="pl-PL" sz="3000" dirty="0"/>
          </a:p>
          <a:p>
            <a:pPr>
              <a:buNone/>
            </a:pPr>
            <a:endParaRPr lang="pl-PL" sz="3000" dirty="0"/>
          </a:p>
        </p:txBody>
      </p:sp>
      <p:pic>
        <p:nvPicPr>
          <p:cNvPr id="5" name="Obraz 4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B3882E65-D3EA-48C1-B970-0848C4BF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63" y="4509120"/>
            <a:ext cx="3406184" cy="2255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43420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8532440" cy="237626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BRANŻOWA SZKOŁA</a:t>
            </a:r>
            <a:b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stopnia</a:t>
            </a:r>
            <a:b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endParaRPr lang="pl-PL" sz="66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wewnątrz, sufit, osoba, stół&#10;&#10;Opis wygenerowany automatycznie">
            <a:extLst>
              <a:ext uri="{FF2B5EF4-FFF2-40B4-BE49-F238E27FC236}">
                <a16:creationId xmlns:a16="http://schemas.microsoft.com/office/drawing/2014/main" id="{FDF24648-DE85-4976-BA00-AA333BC08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34" y="4810301"/>
            <a:ext cx="2914932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E5C9145F-6FD9-496F-A921-6BBC58D80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" y="4810301"/>
            <a:ext cx="2987455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podłoże, wewnątrz, osoba, ściana&#10;&#10;Opis wygenerowany automatycznie">
            <a:extLst>
              <a:ext uri="{FF2B5EF4-FFF2-40B4-BE49-F238E27FC236}">
                <a16:creationId xmlns:a16="http://schemas.microsoft.com/office/drawing/2014/main" id="{E6FF87EF-80AC-4732-9FC5-547B0458B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17" y="4810301"/>
            <a:ext cx="2914932" cy="195118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osoba, wewnątrz, ściana, podłoże&#10;&#10;Opis wygenerowany automatycznie">
            <a:extLst>
              <a:ext uri="{FF2B5EF4-FFF2-40B4-BE49-F238E27FC236}">
                <a16:creationId xmlns:a16="http://schemas.microsoft.com/office/drawing/2014/main" id="{6B8AAFC9-03C8-4F12-8A43-13A88764C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34" y="204991"/>
            <a:ext cx="2914932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15244C15-DB2B-4AF7-BC45-D1F4AEDFA0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76" y="204991"/>
            <a:ext cx="2914934" cy="194328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uchnia, wewnątrz, osoba, żywność&#10;&#10;Opis wygenerowany automatycznie">
            <a:extLst>
              <a:ext uri="{FF2B5EF4-FFF2-40B4-BE49-F238E27FC236}">
                <a16:creationId xmlns:a16="http://schemas.microsoft.com/office/drawing/2014/main" id="{F7193FA1-AEFF-4213-9BD7-A7236DE48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09120"/>
            <a:ext cx="3275856" cy="218390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pole tekstowe 1"/>
          <p:cNvSpPr txBox="1"/>
          <p:nvPr/>
        </p:nvSpPr>
        <p:spPr>
          <a:xfrm>
            <a:off x="4211960" y="54192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KUCHARZ</a:t>
            </a:r>
          </a:p>
        </p:txBody>
      </p:sp>
      <p:sp>
        <p:nvSpPr>
          <p:cNvPr id="9" name="Prostokąt 8"/>
          <p:cNvSpPr/>
          <p:nvPr/>
        </p:nvSpPr>
        <p:spPr>
          <a:xfrm>
            <a:off x="1331640" y="2631370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- 2 dni w tygodniu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6367B59-E1E4-4A03-AA5A-6AEA7363FCEE}"/>
              </a:ext>
            </a:extLst>
          </p:cNvPr>
          <p:cNvSpPr txBox="1"/>
          <p:nvPr/>
        </p:nvSpPr>
        <p:spPr>
          <a:xfrm>
            <a:off x="1331640" y="5457462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Zajęcia z teoretycznych przedmiotów zawodowych odbywają się w  naszej szkole.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95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603862"/>
            <a:ext cx="5338936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SPRZEDAWCA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259632" y="2420888"/>
            <a:ext cx="7128792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- 2 dni w tygodniu</a:t>
            </a:r>
          </a:p>
          <a:p>
            <a:pPr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dirty="0">
                <a:solidFill>
                  <a:srgbClr val="C00000"/>
                </a:solidFill>
              </a:rPr>
              <a:t>Zajęcia z teoretycznych przedmiotów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zawodowych będą odbywać się w: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- </a:t>
            </a:r>
            <a:r>
              <a:rPr lang="pl-PL" dirty="0" err="1">
                <a:solidFill>
                  <a:srgbClr val="C00000"/>
                </a:solidFill>
              </a:rPr>
              <a:t>CKZiU</a:t>
            </a:r>
            <a:r>
              <a:rPr lang="pl-PL" dirty="0">
                <a:solidFill>
                  <a:srgbClr val="C00000"/>
                </a:solidFill>
              </a:rPr>
              <a:t> (przy grupie powyżej 15 osób)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- placówkach kształcenia zawodowego (dla mniejszych grup).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Egzamin zawodowy w </a:t>
            </a:r>
            <a:r>
              <a:rPr lang="pl-PL" sz="2400" b="1" dirty="0" err="1">
                <a:solidFill>
                  <a:srgbClr val="C00000"/>
                </a:solidFill>
              </a:rPr>
              <a:t>CKZiU</a:t>
            </a:r>
            <a:r>
              <a:rPr lang="pl-PL" sz="24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96952"/>
            <a:ext cx="3405532" cy="22703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451608"/>
            <a:ext cx="5554960" cy="7920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WIELOZAWODOWA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1116653" y="2470005"/>
            <a:ext cx="8389596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- 3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- 3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pl-PL" sz="2800" dirty="0">
              <a:solidFill>
                <a:srgbClr val="002060"/>
              </a:solidFill>
            </a:endParaRPr>
          </a:p>
        </p:txBody>
      </p:sp>
      <p:pic>
        <p:nvPicPr>
          <p:cNvPr id="4" name="Obraz 3" descr="Obraz zawierający osoba, mężczyzna, budynek, wewnątrz&#10;&#10;Opis wygenerowany automatycznie">
            <a:extLst>
              <a:ext uri="{FF2B5EF4-FFF2-40B4-BE49-F238E27FC236}">
                <a16:creationId xmlns:a16="http://schemas.microsoft.com/office/drawing/2014/main" id="{25026566-C601-485B-B121-9F2106DFA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>
          <a:xfrm>
            <a:off x="6446632" y="1338142"/>
            <a:ext cx="2587439" cy="17267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BC3A74DE-AAD6-42B0-A86A-D9FE3BAC5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32" y="3223384"/>
            <a:ext cx="2587439" cy="17249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E41E85-71DA-4FB3-9AD7-F054E4263D39}"/>
              </a:ext>
            </a:extLst>
          </p:cNvPr>
          <p:cNvSpPr txBox="1"/>
          <p:nvPr/>
        </p:nvSpPr>
        <p:spPr>
          <a:xfrm>
            <a:off x="1038418" y="5106863"/>
            <a:ext cx="518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Zajęcia z teoretycznych przedmiotów  zawodowych odbywają się w placówkach kształcenia zawodowego.</a:t>
            </a: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49157F0-0D75-4EC8-B5D8-C5DDD4C79EFC}"/>
              </a:ext>
            </a:extLst>
          </p:cNvPr>
          <p:cNvSpPr txBox="1"/>
          <p:nvPr/>
        </p:nvSpPr>
        <p:spPr>
          <a:xfrm>
            <a:off x="1120710" y="6214685"/>
            <a:ext cx="518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Egzamin zawodowy</a:t>
            </a:r>
            <a:r>
              <a:rPr lang="pl-PL" b="1" dirty="0">
                <a:solidFill>
                  <a:srgbClr val="C00000"/>
                </a:solidFill>
                <a:sym typeface="Wingdings"/>
              </a:rPr>
              <a:t> </a:t>
            </a:r>
            <a:r>
              <a:rPr lang="pl-PL" b="1" dirty="0">
                <a:solidFill>
                  <a:srgbClr val="C00000"/>
                </a:solidFill>
              </a:rPr>
              <a:t>OKE lub egzamin czeladniczy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1" name="Obraz 10" descr="Obraz zawierający niebo, zewnętrzne, mężczyzna, osoba&#10;&#10;Opis wygenerowany automatycznie">
            <a:extLst>
              <a:ext uri="{FF2B5EF4-FFF2-40B4-BE49-F238E27FC236}">
                <a16:creationId xmlns:a16="http://schemas.microsoft.com/office/drawing/2014/main" id="{C6794D6F-91E3-47CB-976D-174E90685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5"/>
          <a:stretch/>
        </p:blipFill>
        <p:spPr>
          <a:xfrm>
            <a:off x="6427346" y="5106863"/>
            <a:ext cx="2606725" cy="17267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4264" y="2190762"/>
            <a:ext cx="7534200" cy="295232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10 NAJWAŻNIEJSZYCH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POWODÓW,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dla których </a:t>
            </a:r>
            <a:b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warto wybrać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CENTRUM KSZTAŁCENIA ZAWODOWEGO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USTAWICZNEGO W WIĘCBORKU</a:t>
            </a:r>
          </a:p>
        </p:txBody>
      </p:sp>
      <p:pic>
        <p:nvPicPr>
          <p:cNvPr id="4" name="Obraz 3" descr="Obraz zawierający wewnątrz, ściana, osoba, stół&#10;&#10;Opis wygenerowany automatycznie">
            <a:extLst>
              <a:ext uri="{FF2B5EF4-FFF2-40B4-BE49-F238E27FC236}">
                <a16:creationId xmlns:a16="http://schemas.microsoft.com/office/drawing/2014/main" id="{04600DDC-9D5E-4475-BEFB-D48C1EF1A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79145"/>
            <a:ext cx="1728192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podłoże, osoba, żywność&#10;&#10;Opis wygenerowany automatycznie">
            <a:extLst>
              <a:ext uri="{FF2B5EF4-FFF2-40B4-BE49-F238E27FC236}">
                <a16:creationId xmlns:a16="http://schemas.microsoft.com/office/drawing/2014/main" id="{A50780FF-8069-4470-825D-3D2D48DC6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79145"/>
            <a:ext cx="1728192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osoba, wewnątrz, stojące, ściana&#10;&#10;Opis wygenerowany automatycznie">
            <a:extLst>
              <a:ext uri="{FF2B5EF4-FFF2-40B4-BE49-F238E27FC236}">
                <a16:creationId xmlns:a16="http://schemas.microsoft.com/office/drawing/2014/main" id="{A55998EC-C3F6-4F59-AD3B-5FEC2A698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7"/>
          <a:stretch/>
        </p:blipFill>
        <p:spPr>
          <a:xfrm>
            <a:off x="7164288" y="779145"/>
            <a:ext cx="1730064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stół, osoba, wewnątrz, podłoże&#10;&#10;Opis wygenerowany automatycznie">
            <a:extLst>
              <a:ext uri="{FF2B5EF4-FFF2-40B4-BE49-F238E27FC236}">
                <a16:creationId xmlns:a16="http://schemas.microsoft.com/office/drawing/2014/main" id="{F57E14F4-4A8E-4E14-AD60-92BD58FCF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/>
          <a:stretch/>
        </p:blipFill>
        <p:spPr>
          <a:xfrm>
            <a:off x="216122" y="5143090"/>
            <a:ext cx="2688552" cy="15118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 descr="Obraz zawierający zewnętrzne, budynek, niebo, trawa&#10;&#10;Opis wygenerowany automatycznie">
            <a:extLst>
              <a:ext uri="{FF2B5EF4-FFF2-40B4-BE49-F238E27FC236}">
                <a16:creationId xmlns:a16="http://schemas.microsoft.com/office/drawing/2014/main" id="{3A72BAE3-CA81-44ED-A51B-F1DEF342C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80" y="5146209"/>
            <a:ext cx="2688552" cy="15096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6" name="Obraz 15" descr="Obraz zawierający niebo, trawa, zewnętrzne, przyroda&#10;&#10;Opis wygenerowany automatycznie">
            <a:extLst>
              <a:ext uri="{FF2B5EF4-FFF2-40B4-BE49-F238E27FC236}">
                <a16:creationId xmlns:a16="http://schemas.microsoft.com/office/drawing/2014/main" id="{9884A34C-27C5-450E-BE6B-404396E8B1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4" y="5143090"/>
            <a:ext cx="2682424" cy="150764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stare, zdjęcie, przód&#10;&#10;Opis wygenerowany automatycznie">
            <a:extLst>
              <a:ext uri="{FF2B5EF4-FFF2-40B4-BE49-F238E27FC236}">
                <a16:creationId xmlns:a16="http://schemas.microsoft.com/office/drawing/2014/main" id="{9405DF0E-4E7D-4C2B-9441-6FF2979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3252" r="1730" b="2946"/>
          <a:stretch/>
        </p:blipFill>
        <p:spPr>
          <a:xfrm>
            <a:off x="5004048" y="1927453"/>
            <a:ext cx="3618578" cy="22670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wewnątrz, stół, żywność&#10;&#10;Opis wygenerowany automatycznie">
            <a:extLst>
              <a:ext uri="{FF2B5EF4-FFF2-40B4-BE49-F238E27FC236}">
                <a16:creationId xmlns:a16="http://schemas.microsoft.com/office/drawing/2014/main" id="{7C00A62E-22A7-461F-9043-7428933D7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14789"/>
            <a:ext cx="3618578" cy="24123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2194D3-4363-4A7D-8432-00375C0F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/>
          <a:stretch/>
        </p:blipFill>
        <p:spPr>
          <a:xfrm>
            <a:off x="611560" y="3060983"/>
            <a:ext cx="3590367" cy="24123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47344"/>
            <a:ext cx="5634802" cy="1569971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1. Tradycja i ugruntowana pozycja w środowisku lokalnym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007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929066"/>
            <a:ext cx="4048153" cy="271464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2. Praktyki i staże zagraniczne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SDC12303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1560" y="3717032"/>
            <a:ext cx="3742136" cy="29266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3" name="Obraz 2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80C5A7F7-9539-45FE-98D9-C24E2A022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63" y="1823296"/>
            <a:ext cx="3635896" cy="242393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C:\Users\ewato\Downloads\20190222_085758 (1).jpg">
            <a:extLst>
              <a:ext uri="{FF2B5EF4-FFF2-40B4-BE49-F238E27FC236}">
                <a16:creationId xmlns:a16="http://schemas.microsoft.com/office/drawing/2014/main" id="{7FEC7CA1-73FB-4E8B-9CC6-BF4BBF98D47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14" y="1638160"/>
            <a:ext cx="2738629" cy="20788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4109783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538" y="276898"/>
            <a:ext cx="8229600" cy="108980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2800" b="1" dirty="0"/>
              <a:t> 		</a:t>
            </a:r>
            <a:r>
              <a:rPr lang="pl-PL" sz="3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Praktyki i staże zagraniczne - historia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81580" y="2492896"/>
            <a:ext cx="7669516" cy="4929198"/>
          </a:xfrm>
        </p:spPr>
        <p:txBody>
          <a:bodyPr>
            <a:normAutofit fontScale="62500" lnSpcReduction="20000"/>
          </a:bodyPr>
          <a:lstStyle/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2010 -2011 -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Niemcy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,,W drodze po sukces zawodowy” TH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15 osób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2014 - 2016 -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Niemcy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,,Dobry start w życie zawodowe” – TH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16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2016 - 2018 -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,,Kształcenie zawodowe bez granic”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TH, TE i TI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40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Sierpień/2017 –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</a:p>
          <a:p>
            <a:pPr marL="0" indent="0"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Job shadowing nauczycieli przedmiotów zawodowych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-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15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2017 – 2018 -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,,Zawodowe spotkanie z Europą”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TI i TL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25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2018 – 2019 -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Hiszpania i Włochy</a:t>
            </a:r>
          </a:p>
          <a:p>
            <a:pPr>
              <a:buNone/>
            </a:pP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,,Nasza Euro-szansa”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:</a:t>
            </a:r>
          </a:p>
          <a:p>
            <a:pPr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Hiszpania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i TE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20 osób</a:t>
            </a:r>
          </a:p>
          <a:p>
            <a:pPr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Włochy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TI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i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TL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20 osób</a:t>
            </a:r>
          </a:p>
          <a:p>
            <a:endParaRPr lang="pl-PL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3197203-BDEA-42FD-B900-82C9F9D42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37371"/>
            <a:ext cx="1120968" cy="674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5642A80-140D-423C-9FE0-B5E6DF11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37371"/>
            <a:ext cx="1120968" cy="674000"/>
          </a:xfrm>
          <a:prstGeom prst="rect">
            <a:avLst/>
          </a:prstGeom>
        </p:spPr>
      </p:pic>
      <p:pic>
        <p:nvPicPr>
          <p:cNvPr id="12" name="Obraz 11" descr="Obraz zawierający zrzut ekranu&#10;&#10;Opis wygenerowany automatycznie">
            <a:extLst>
              <a:ext uri="{FF2B5EF4-FFF2-40B4-BE49-F238E27FC236}">
                <a16:creationId xmlns:a16="http://schemas.microsoft.com/office/drawing/2014/main" id="{68D86920-7534-4C97-B36C-3392A3AED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37371"/>
            <a:ext cx="1120968" cy="674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5D7008C-8CEC-4FF2-B7E7-B4313BB43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34269"/>
            <a:ext cx="1120968" cy="677102"/>
          </a:xfrm>
          <a:prstGeom prst="rect">
            <a:avLst/>
          </a:prstGeom>
        </p:spPr>
      </p:pic>
      <p:pic>
        <p:nvPicPr>
          <p:cNvPr id="15" name="Obraz 6">
            <a:extLst>
              <a:ext uri="{FF2B5EF4-FFF2-40B4-BE49-F238E27FC236}">
                <a16:creationId xmlns:a16="http://schemas.microsoft.com/office/drawing/2014/main" id="{537DEF81-467A-4D95-B0F4-B49761E00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237312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76029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7158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dirty="0"/>
              <a:t>			</a:t>
            </a: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Staże zagraniczne 		Erasmus+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0" y="14639"/>
            <a:ext cx="2766877" cy="36883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Symbol zastępczy zawartości 3" descr="DSC_1420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12432"/>
          <a:stretch/>
        </p:blipFill>
        <p:spPr>
          <a:xfrm>
            <a:off x="2766877" y="2280490"/>
            <a:ext cx="6336704" cy="450057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3" y="2924944"/>
            <a:ext cx="2434332" cy="37124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4188" y="129327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61553" y="0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3898299" y="1719843"/>
            <a:ext cx="4481200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Technikum</a:t>
            </a:r>
            <a:br>
              <a:rPr lang="pl-PL" dirty="0"/>
            </a:br>
            <a:r>
              <a:rPr lang="pl-PL" dirty="0"/>
              <a:t>4-5 lat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4A5898-E9E4-4A9F-8B6B-BC591B4D7ADF}"/>
              </a:ext>
            </a:extLst>
          </p:cNvPr>
          <p:cNvSpPr txBox="1"/>
          <p:nvPr/>
        </p:nvSpPr>
        <p:spPr>
          <a:xfrm>
            <a:off x="3883289" y="2963181"/>
            <a:ext cx="4481200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w danym zawodzie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3907224" y="4396533"/>
            <a:ext cx="4481200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3898299" y="5645219"/>
            <a:ext cx="4481200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Inżynier/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magister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9A7BC9E-9CC5-4633-B9B7-2E8BCFB3669B}"/>
              </a:ext>
            </a:extLst>
          </p:cNvPr>
          <p:cNvSpPr/>
          <p:nvPr/>
        </p:nvSpPr>
        <p:spPr>
          <a:xfrm rot="20966231">
            <a:off x="771729" y="2887993"/>
            <a:ext cx="2383152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</a:t>
            </a:r>
            <a:b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technikum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3DA0912-9AD4-446E-BEB7-A259D7AE20CB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7419CDDB-500E-48F5-BED1-B63473FCE329}"/>
              </a:ext>
            </a:extLst>
          </p:cNvPr>
          <p:cNvCxnSpPr>
            <a:cxnSpLocks/>
          </p:cNvCxnSpPr>
          <p:nvPr/>
        </p:nvCxnSpPr>
        <p:spPr>
          <a:xfrm>
            <a:off x="6187437" y="5157192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5ADEFE76-76A4-4BDE-80FA-647B4B888D5C}"/>
              </a:ext>
            </a:extLst>
          </p:cNvPr>
          <p:cNvCxnSpPr>
            <a:cxnSpLocks/>
          </p:cNvCxnSpPr>
          <p:nvPr/>
        </p:nvCxnSpPr>
        <p:spPr>
          <a:xfrm>
            <a:off x="6187437" y="388488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0B4228B-B5D2-4515-A8B3-D8918C03BFA2}"/>
              </a:ext>
            </a:extLst>
          </p:cNvPr>
          <p:cNvCxnSpPr>
            <a:cxnSpLocks/>
          </p:cNvCxnSpPr>
          <p:nvPr/>
        </p:nvCxnSpPr>
        <p:spPr>
          <a:xfrm>
            <a:off x="6218733" y="2463881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040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8" y="248939"/>
            <a:ext cx="3047904" cy="24579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>
            <a:extLst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504" y="443137"/>
            <a:ext cx="3586380" cy="239206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Picture 2" descr="http://ckziu-wiecbork.pl/sites/default/files/sl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07" y="4034408"/>
            <a:ext cx="3268998" cy="265606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L:\do druku\s\20799839_1631311123555498_5254725740951646099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8729" y="3880782"/>
            <a:ext cx="3455155" cy="28376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pole tekstowe 7"/>
          <p:cNvSpPr txBox="1"/>
          <p:nvPr/>
        </p:nvSpPr>
        <p:spPr>
          <a:xfrm>
            <a:off x="3616080" y="263277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9" name="Obraz 6">
            <a:extLst>
              <a:ext uri="{FF2B5EF4-FFF2-40B4-BE49-F238E27FC236}">
                <a16:creationId xmlns:a16="http://schemas.microsoft.com/office/drawing/2014/main" id="{CEB0CC09-EA10-4612-AA0F-FC7C89E123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0763" y="3252072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5">
            <a:extLst>
              <a:ext uri="{FF2B5EF4-FFF2-40B4-BE49-F238E27FC236}">
                <a16:creationId xmlns:a16="http://schemas.microsoft.com/office/drawing/2014/main" id="{C23C95CD-CDE7-4910-824D-5A21CBD4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174" y="3122745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71513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kziu-wiecbork.pl/sites/default/files/I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469" cy="6858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82" y="2030614"/>
            <a:ext cx="5675017" cy="48273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/>
          <p:cNvSpPr txBox="1"/>
          <p:nvPr/>
        </p:nvSpPr>
        <p:spPr>
          <a:xfrm>
            <a:off x="3385849" y="1988835"/>
            <a:ext cx="178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2060"/>
                </a:solidFill>
              </a:rPr>
              <a:t>DUBLIN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B243B-0B3B-4F47-8182-571035567C8E}"/>
              </a:ext>
            </a:extLst>
          </p:cNvPr>
          <p:cNvSpPr txBox="1"/>
          <p:nvPr/>
        </p:nvSpPr>
        <p:spPr>
          <a:xfrm>
            <a:off x="4079281" y="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21D109EC-B573-4860-B2BC-ED6FB49D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440870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034BD20A-2BD8-4EF4-8198-C63B115B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9405" y="1311543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90035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B243B-0B3B-4F47-8182-571035567C8E}"/>
              </a:ext>
            </a:extLst>
          </p:cNvPr>
          <p:cNvSpPr txBox="1"/>
          <p:nvPr/>
        </p:nvSpPr>
        <p:spPr>
          <a:xfrm>
            <a:off x="4079281" y="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21D109EC-B573-4860-B2BC-ED6FB49D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440870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034BD20A-2BD8-4EF4-8198-C63B115B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405" y="1311543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28BE152-3731-4047-A678-796DCBA8A894}"/>
              </a:ext>
            </a:extLst>
          </p:cNvPr>
          <p:cNvSpPr/>
          <p:nvPr/>
        </p:nvSpPr>
        <p:spPr>
          <a:xfrm>
            <a:off x="3419872" y="2534851"/>
            <a:ext cx="5330013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Po zakończeniu stażu każdy uczestnik otrzymuje dodatkowo ważny europejski dokument – </a:t>
            </a:r>
            <a:r>
              <a:rPr lang="pl-PL" sz="2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Europass</a:t>
            </a:r>
            <a:r>
              <a:rPr lang="pl-PL" sz="2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Mobilność</a:t>
            </a: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b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który potwierdza uzyskane kwalifikacje</a:t>
            </a:r>
            <a:b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i uznawany jest w całej Unii Europejskiej. </a:t>
            </a:r>
          </a:p>
        </p:txBody>
      </p:sp>
      <p:pic>
        <p:nvPicPr>
          <p:cNvPr id="8" name="Obraz 7" descr="Obraz zawierający clipart&#10;&#10;Opis wygenerowany automatycznie">
            <a:extLst>
              <a:ext uri="{FF2B5EF4-FFF2-40B4-BE49-F238E27FC236}">
                <a16:creationId xmlns:a16="http://schemas.microsoft.com/office/drawing/2014/main" id="{3473DCEE-4EE9-4C03-9EF5-5C80DB06B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865"/>
            <a:ext cx="2801677" cy="254200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3" name="Picture 4" descr="Podobny obraz">
            <a:extLst>
              <a:ext uri="{FF2B5EF4-FFF2-40B4-BE49-F238E27FC236}">
                <a16:creationId xmlns:a16="http://schemas.microsoft.com/office/drawing/2014/main" id="{B9BCB5C2-2962-42B1-A685-96BB4B75E9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3" y="3027580"/>
            <a:ext cx="2143125" cy="21336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2493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404" y="84289"/>
            <a:ext cx="5338936" cy="106591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3. Internat</a:t>
            </a:r>
          </a:p>
        </p:txBody>
      </p:sp>
      <p:pic>
        <p:nvPicPr>
          <p:cNvPr id="4" name="Picture 4" descr="G:\Internat nowe zdjęcia\P723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3384376" cy="19935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Picture 3" descr="D:\Fotografia\3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72602"/>
            <a:ext cx="2987728" cy="200025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/>
        </p:spPr>
      </p:pic>
      <p:pic>
        <p:nvPicPr>
          <p:cNvPr id="3" name="Obraz 2" descr="Obraz zawierający wewnątrz, ściana, podłoże, czerwony&#10;&#10;Opis wygenerowany automatycznie">
            <a:extLst>
              <a:ext uri="{FF2B5EF4-FFF2-40B4-BE49-F238E27FC236}">
                <a16:creationId xmlns:a16="http://schemas.microsoft.com/office/drawing/2014/main" id="{6721BEF6-39E4-4172-A7F9-EB93FC059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2658168" cy="19936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wewnątrz, łazienka, ściana, sufit&#10;&#10;Opis wygenerowany automatycznie">
            <a:extLst>
              <a:ext uri="{FF2B5EF4-FFF2-40B4-BE49-F238E27FC236}">
                <a16:creationId xmlns:a16="http://schemas.microsoft.com/office/drawing/2014/main" id="{89493865-041F-43D2-A0C2-FEEDEF98F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49" y="4293096"/>
            <a:ext cx="3945719" cy="19936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 descr="Obraz zawierający podłoże, stół, ściana, okno&#10;&#10;Opis wygenerowany automatycznie">
            <a:extLst>
              <a:ext uri="{FF2B5EF4-FFF2-40B4-BE49-F238E27FC236}">
                <a16:creationId xmlns:a16="http://schemas.microsoft.com/office/drawing/2014/main" id="{69A8BB74-7AE6-4824-8C66-55984BD89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4904434"/>
            <a:ext cx="3624108" cy="18692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78803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4852"/>
            <a:ext cx="6264695" cy="19300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4. Szeroka oferta kursów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 ramach projektu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„Mój start w życie zawodowe”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5576" y="2944977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Kursy: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prawo jazdy kat.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operator wózków widłowych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spawacz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obsługa koparko-ładowarki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barmański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baristy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s</a:t>
            </a:r>
            <a:r>
              <a:rPr lang="pl-PL" sz="2400">
                <a:solidFill>
                  <a:srgbClr val="002060"/>
                </a:solidFill>
              </a:rPr>
              <a:t>tylizacji </a:t>
            </a:r>
            <a:r>
              <a:rPr lang="pl-PL" sz="2400" dirty="0">
                <a:solidFill>
                  <a:srgbClr val="002060"/>
                </a:solidFill>
              </a:rPr>
              <a:t>paznokci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wizażu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podstawy grafiki komputerowej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4" name="Obraz 3" descr="Obraz zawierający osoba, pozujący, zdjęcie, zewnętrzne&#10;&#10;Opis wygenerowany automatycznie">
            <a:extLst>
              <a:ext uri="{FF2B5EF4-FFF2-40B4-BE49-F238E27FC236}">
                <a16:creationId xmlns:a16="http://schemas.microsoft.com/office/drawing/2014/main" id="{30C5E496-7FCD-4D76-9E32-3A07EC560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66" y="5229200"/>
            <a:ext cx="2016224" cy="15121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stół, osoba, wewnątrz, siedzi&#10;&#10;Opis wygenerowany automatycznie">
            <a:extLst>
              <a:ext uri="{FF2B5EF4-FFF2-40B4-BE49-F238E27FC236}">
                <a16:creationId xmlns:a16="http://schemas.microsoft.com/office/drawing/2014/main" id="{34EB8D1A-195F-4681-B6C6-BC274ECF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89" y="3549406"/>
            <a:ext cx="2601701" cy="14609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budynek, talerz, wewnątrz, żywność&#10;&#10;Opis wygenerowany automatycznie">
            <a:extLst>
              <a:ext uri="{FF2B5EF4-FFF2-40B4-BE49-F238E27FC236}">
                <a16:creationId xmlns:a16="http://schemas.microsoft.com/office/drawing/2014/main" id="{12090332-78C0-4CC8-8872-6263FD115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1210"/>
          <a:stretch/>
        </p:blipFill>
        <p:spPr>
          <a:xfrm>
            <a:off x="7836265" y="1725374"/>
            <a:ext cx="1104317" cy="15832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100361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2BCB875-7905-4CE6-98F4-142E77AB5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64137"/>
            <a:ext cx="3707904" cy="27809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65224"/>
            <a:ext cx="5698976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5. Bogato wyposażone sale lekcyjne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C:\Users\euro\Desktop\PREZENTACJA FOTO\595.jpg">
            <a:extLst>
              <a:ext uri="{FF2B5EF4-FFF2-40B4-BE49-F238E27FC236}">
                <a16:creationId xmlns:a16="http://schemas.microsoft.com/office/drawing/2014/main" id="{251AA6B9-13C5-4E95-AE84-3271FE87E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608" y="4030366"/>
            <a:ext cx="4009311" cy="241469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Picture 2" descr="C:\Users\Andy\Desktop\20779.JPG">
            <a:extLst>
              <a:ext uri="{FF2B5EF4-FFF2-40B4-BE49-F238E27FC236}">
                <a16:creationId xmlns:a16="http://schemas.microsoft.com/office/drawing/2014/main" id="{2F8127EC-D046-45CC-9AD3-783E2E94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3"/>
            <a:ext cx="3888432" cy="26032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/>
        </p:spPr>
      </p:pic>
    </p:spTree>
    <p:extLst>
      <p:ext uri="{BB962C8B-B14F-4D97-AF65-F5344CB8AC3E}">
        <p14:creationId xmlns:p14="http://schemas.microsoft.com/office/powerpoint/2010/main" val="3179449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5" y="298752"/>
            <a:ext cx="4114800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6. Atrakcyjna baza sportowa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podłoże, sufit, wewnątrz, budynek&#10;&#10;Opis wygenerowany automatycznie">
            <a:extLst>
              <a:ext uri="{FF2B5EF4-FFF2-40B4-BE49-F238E27FC236}">
                <a16:creationId xmlns:a16="http://schemas.microsoft.com/office/drawing/2014/main" id="{5026C856-4B6B-4ED6-AFB6-781811802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1755"/>
            <a:ext cx="3478640" cy="231909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wewnątrz, sufit, podłoże, ściana&#10;&#10;Opis wygenerowany automatycznie">
            <a:extLst>
              <a:ext uri="{FF2B5EF4-FFF2-40B4-BE49-F238E27FC236}">
                <a16:creationId xmlns:a16="http://schemas.microsoft.com/office/drawing/2014/main" id="{9BE68F1D-0360-41B0-8D65-EBF29A150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96509"/>
            <a:ext cx="3478640" cy="23286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wewnątrz, podłoże, sufit, ściana&#10;&#10;Opis wygenerowany automatycznie">
            <a:extLst>
              <a:ext uri="{FF2B5EF4-FFF2-40B4-BE49-F238E27FC236}">
                <a16:creationId xmlns:a16="http://schemas.microsoft.com/office/drawing/2014/main" id="{2020611B-0B79-4546-9B6B-8BE528A77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3" y="4437112"/>
            <a:ext cx="3478640" cy="232867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065367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wewnątrz, mężczyzna, ściana&#10;&#10;Opis wygenerowany automatycznie">
            <a:extLst>
              <a:ext uri="{FF2B5EF4-FFF2-40B4-BE49-F238E27FC236}">
                <a16:creationId xmlns:a16="http://schemas.microsoft.com/office/drawing/2014/main" id="{4A6B7EE0-8F80-4A9F-A175-10D4108AD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0961"/>
            <a:ext cx="2904994" cy="28109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WP_20181023_09_28_5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9" y="3986124"/>
            <a:ext cx="5112568" cy="287187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WP_20181114_10_01_01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2663"/>
            <a:ext cx="5004048" cy="28109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43990"/>
            <a:ext cx="8136904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7. Współpraca z pracodawcami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stowarzyszeniami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019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214817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8. Wyjazdy studyjne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liczne warsztaty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wewnątrz, osoba, mężczyzna, stojące&#10;&#10;Opis wygenerowany automatycznie">
            <a:extLst>
              <a:ext uri="{FF2B5EF4-FFF2-40B4-BE49-F238E27FC236}">
                <a16:creationId xmlns:a16="http://schemas.microsoft.com/office/drawing/2014/main" id="{AACEA295-D870-4CBE-A1EF-779BDE029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52442"/>
            <a:ext cx="4427984" cy="249074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osoba, zewnętrzne, kobieta, budynek&#10;&#10;Opis wygenerowany automatycznie">
            <a:extLst>
              <a:ext uri="{FF2B5EF4-FFF2-40B4-BE49-F238E27FC236}">
                <a16:creationId xmlns:a16="http://schemas.microsoft.com/office/drawing/2014/main" id="{B3A4C763-ED09-4419-9C8F-A0857105A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64843"/>
            <a:ext cx="3816424" cy="213828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wewnątrz, kuchnia, stojące&#10;&#10;Opis wygenerowany automatycznie">
            <a:extLst>
              <a:ext uri="{FF2B5EF4-FFF2-40B4-BE49-F238E27FC236}">
                <a16:creationId xmlns:a16="http://schemas.microsoft.com/office/drawing/2014/main" id="{8AAE81A8-C735-45FA-B837-3C071037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28262"/>
            <a:ext cx="2606567" cy="39149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992163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9. Dobrze rozwinięta samorządność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osoba, wewnątrz, sufit, stół&#10;&#10;Opis wygenerowany automatycznie">
            <a:extLst>
              <a:ext uri="{FF2B5EF4-FFF2-40B4-BE49-F238E27FC236}">
                <a16:creationId xmlns:a16="http://schemas.microsoft.com/office/drawing/2014/main" id="{C10CB368-E478-4D70-92C7-19326DC7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8" y="3506380"/>
            <a:ext cx="5562033" cy="313559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, wewnątrz, książka, półka&#10;&#10;Opis wygenerowany automatycznie">
            <a:extLst>
              <a:ext uri="{FF2B5EF4-FFF2-40B4-BE49-F238E27FC236}">
                <a16:creationId xmlns:a16="http://schemas.microsoft.com/office/drawing/2014/main" id="{1265DBC9-15F1-4B62-B60C-77128A8E4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94774"/>
            <a:ext cx="4283968" cy="321297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735893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5696" y="2308165"/>
            <a:ext cx="67687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hotelarstwa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żywienia i usług gastronomicznych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ekonomista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rachunkowości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logistyk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informatyk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8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3616135-D070-4A11-B1D3-AA3FEE934C08}"/>
              </a:ext>
            </a:extLst>
          </p:cNvPr>
          <p:cNvSpPr/>
          <p:nvPr/>
        </p:nvSpPr>
        <p:spPr>
          <a:xfrm>
            <a:off x="3994708" y="230278"/>
            <a:ext cx="3026790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TECHNIKUM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 zawodach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10. Wolontariat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podłoże, wewnątrz, kobieta, osoba&#10;&#10;Opis wygenerowany automatycznie">
            <a:extLst>
              <a:ext uri="{FF2B5EF4-FFF2-40B4-BE49-F238E27FC236}">
                <a16:creationId xmlns:a16="http://schemas.microsoft.com/office/drawing/2014/main" id="{C81F9BB6-AC46-46E3-9F84-5E08BD8447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"/>
          <a:stretch/>
        </p:blipFill>
        <p:spPr>
          <a:xfrm>
            <a:off x="4283968" y="4153333"/>
            <a:ext cx="4139952" cy="24890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drzewo, osoba, zewnętrzne&#10;&#10;Opis wygenerowany automatycznie">
            <a:extLst>
              <a:ext uri="{FF2B5EF4-FFF2-40B4-BE49-F238E27FC236}">
                <a16:creationId xmlns:a16="http://schemas.microsoft.com/office/drawing/2014/main" id="{F1E66F58-BD96-4D82-B6CC-1C4C0CF51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1" y="3488213"/>
            <a:ext cx="3491880" cy="261891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wewnątrz, ściana, stół, osoba&#10;&#10;Opis wygenerowany automatycznie">
            <a:extLst>
              <a:ext uri="{FF2B5EF4-FFF2-40B4-BE49-F238E27FC236}">
                <a16:creationId xmlns:a16="http://schemas.microsoft.com/office/drawing/2014/main" id="{04D0B66A-400C-419D-A8B4-91F0B676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56" y="1268760"/>
            <a:ext cx="4424938" cy="24890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008238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8024" y="2270331"/>
            <a:ext cx="4219700" cy="238455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7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Z ŻYCIA SZKOŁY </a:t>
            </a:r>
            <a:endParaRPr lang="pl-PL" sz="7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płot, budynek, zewnętrzne, osoba&#10;&#10;Opis wygenerowany automatycznie">
            <a:extLst>
              <a:ext uri="{FF2B5EF4-FFF2-40B4-BE49-F238E27FC236}">
                <a16:creationId xmlns:a16="http://schemas.microsoft.com/office/drawing/2014/main" id="{6678C914-31E3-4B88-A080-D23237D14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7"/>
          <a:stretch/>
        </p:blipFill>
        <p:spPr>
          <a:xfrm>
            <a:off x="3366020" y="245088"/>
            <a:ext cx="2617185" cy="196288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osoba, zewnętrzne, drzewo, osoby&#10;&#10;Opis wygenerowany automatycznie">
            <a:extLst>
              <a:ext uri="{FF2B5EF4-FFF2-40B4-BE49-F238E27FC236}">
                <a16:creationId xmlns:a16="http://schemas.microsoft.com/office/drawing/2014/main" id="{3BB93CAC-D146-43AC-818A-561E36832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01" y="2403596"/>
            <a:ext cx="3076212" cy="205080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zewnętrzne, niebo, osoba, podłoże&#10;&#10;Opis wygenerowany automatycznie">
            <a:extLst>
              <a:ext uri="{FF2B5EF4-FFF2-40B4-BE49-F238E27FC236}">
                <a16:creationId xmlns:a16="http://schemas.microsoft.com/office/drawing/2014/main" id="{58221FDA-5687-4149-B91D-F9A111A4D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/>
          <a:stretch/>
        </p:blipFill>
        <p:spPr>
          <a:xfrm>
            <a:off x="6228184" y="245087"/>
            <a:ext cx="2617186" cy="19628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id="{7CDF4B10-500F-4A5D-A94C-A917D068D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7" y="4650024"/>
            <a:ext cx="3645878" cy="205080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6" name="Obraz 15" descr="Obraz zawierający drzewo, zewnętrzne, budynek, podłoże&#10;&#10;Opis wygenerowany automatycznie">
            <a:extLst>
              <a:ext uri="{FF2B5EF4-FFF2-40B4-BE49-F238E27FC236}">
                <a16:creationId xmlns:a16="http://schemas.microsoft.com/office/drawing/2014/main" id="{ED28331C-9139-4F22-9AD8-F14D8F083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16963"/>
            <a:ext cx="3654647" cy="205222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197303"/>
            <a:ext cx="5987008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OTRZĘSINY KLAS 1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osoba, kobieta, stojące, wewnątrz&#10;&#10;Opis wygenerowany automatycznie">
            <a:extLst>
              <a:ext uri="{FF2B5EF4-FFF2-40B4-BE49-F238E27FC236}">
                <a16:creationId xmlns:a16="http://schemas.microsoft.com/office/drawing/2014/main" id="{570ECD07-0C6D-4CB4-A87C-BBC253A77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8" y="3429000"/>
            <a:ext cx="4257981" cy="283865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3B9C4B07-FEA9-428F-B36C-6F5715EF2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90355"/>
            <a:ext cx="4139952" cy="27599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osoba, podłoże, sufit&#10;&#10;Opis wygenerowany automatycznie">
            <a:extLst>
              <a:ext uri="{FF2B5EF4-FFF2-40B4-BE49-F238E27FC236}">
                <a16:creationId xmlns:a16="http://schemas.microsoft.com/office/drawing/2014/main" id="{6D13B62F-32C7-469E-816C-F17382EBC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1865"/>
            <a:ext cx="4257983" cy="28386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570495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265454"/>
            <a:ext cx="601216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DZIEŃ EDUKACJI NARODOWEJ  </a:t>
            </a:r>
          </a:p>
        </p:txBody>
      </p:sp>
      <p:pic>
        <p:nvPicPr>
          <p:cNvPr id="11" name="Obraz 10" descr="Obraz zawierający osoba, podłoże, wewnątrz, ściana&#10;&#10;Opis wygenerowany automatycznie">
            <a:extLst>
              <a:ext uri="{FF2B5EF4-FFF2-40B4-BE49-F238E27FC236}">
                <a16:creationId xmlns:a16="http://schemas.microsoft.com/office/drawing/2014/main" id="{89730071-588A-4589-AA16-C142FA60D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21753"/>
            <a:ext cx="4211960" cy="280797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ściana, osoba&#10;&#10;Opis wygenerowany automatycznie">
            <a:extLst>
              <a:ext uri="{FF2B5EF4-FFF2-40B4-BE49-F238E27FC236}">
                <a16:creationId xmlns:a16="http://schemas.microsoft.com/office/drawing/2014/main" id="{6C09F592-2B83-46A0-89E7-EB6BA447B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/>
          <a:stretch/>
        </p:blipFill>
        <p:spPr>
          <a:xfrm>
            <a:off x="4932040" y="1556930"/>
            <a:ext cx="3810692" cy="254046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40AAFF4-5F5A-4A2A-9BDF-F68B478DE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42" y="4236247"/>
            <a:ext cx="4411367" cy="248495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25152"/>
            <a:ext cx="601216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MIKOŁAJKI</a:t>
            </a:r>
          </a:p>
        </p:txBody>
      </p:sp>
      <p:pic>
        <p:nvPicPr>
          <p:cNvPr id="5" name="Obraz 4" descr="Obraz zawierający osoba, wewnątrz, kobieta, ściana&#10;&#10;Opis wygenerowany automatycznie">
            <a:extLst>
              <a:ext uri="{FF2B5EF4-FFF2-40B4-BE49-F238E27FC236}">
                <a16:creationId xmlns:a16="http://schemas.microsoft.com/office/drawing/2014/main" id="{F856DA25-5EED-4356-8536-5E0C5A88C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8" y="2996952"/>
            <a:ext cx="3323861" cy="249289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osoba, wewnątrz, ściana, podłoże&#10;&#10;Opis wygenerowany automatycznie">
            <a:extLst>
              <a:ext uri="{FF2B5EF4-FFF2-40B4-BE49-F238E27FC236}">
                <a16:creationId xmlns:a16="http://schemas.microsoft.com/office/drawing/2014/main" id="{D8A81C02-87FF-419D-9758-1487ED73B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92" y="1590112"/>
            <a:ext cx="3323863" cy="249289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stół, osoba, wewnątrz, budynek&#10;&#10;Opis wygenerowany automatycznie">
            <a:extLst>
              <a:ext uri="{FF2B5EF4-FFF2-40B4-BE49-F238E27FC236}">
                <a16:creationId xmlns:a16="http://schemas.microsoft.com/office/drawing/2014/main" id="{252B72BF-D3C3-452A-9ECE-BFD5A21CC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89" y="4243400"/>
            <a:ext cx="3323864" cy="249289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935816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376344"/>
            <a:ext cx="641905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ŚWIĘTO ODZYSKANIA NIEPODLEGŁOŚCI               11 LISTOPADA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osoba, podłoże, ściana, wewnątrz&#10;&#10;Opis wygenerowany automatycznie">
            <a:extLst>
              <a:ext uri="{FF2B5EF4-FFF2-40B4-BE49-F238E27FC236}">
                <a16:creationId xmlns:a16="http://schemas.microsoft.com/office/drawing/2014/main" id="{5CD6293D-F689-4878-B9ED-2DC93C100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988840"/>
            <a:ext cx="4419556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3B5266FF-9BE9-4593-A47D-EB09B2070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1" y="3433008"/>
            <a:ext cx="4419555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id="{5C64229F-8E9A-4B2C-A1BA-B957389C3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72000"/>
            <a:ext cx="4419556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491064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 GRUDNIA MIĘDZYNARODOWY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DZIEŃ AIDS </a:t>
            </a:r>
            <a:endParaRPr lang="pl-PL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3734" name="Picture 6" descr="http://ckziu-wiecbork.pl/sites/default/files/DSC09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76872"/>
            <a:ext cx="4499992" cy="350388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3732" name="Picture 4" descr="http://ckziu-wiecbork.pl/sites/default/files/DSC09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4357686" cy="350388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815860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POWIATOWY   POKAZ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STOŁÓW   WIGILIJNYCH </a:t>
            </a:r>
          </a:p>
        </p:txBody>
      </p:sp>
      <p:pic>
        <p:nvPicPr>
          <p:cNvPr id="4" name="Obraz 3" descr="Obraz zawierający osoba, wewnątrz, stół, grupa&#10;&#10;Opis wygenerowany automatycznie">
            <a:extLst>
              <a:ext uri="{FF2B5EF4-FFF2-40B4-BE49-F238E27FC236}">
                <a16:creationId xmlns:a16="http://schemas.microsoft.com/office/drawing/2014/main" id="{616E0CA8-0E8B-4B74-8E08-DF56CB58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4853508" cy="32502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stół, żywność, wewnątrz, talerz&#10;&#10;Opis wygenerowany automatycznie">
            <a:extLst>
              <a:ext uri="{FF2B5EF4-FFF2-40B4-BE49-F238E27FC236}">
                <a16:creationId xmlns:a16="http://schemas.microsoft.com/office/drawing/2014/main" id="{A9D61B28-978F-4715-9E5E-4E4E0E566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86170"/>
            <a:ext cx="3479850" cy="46398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71378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POWIATOWY   POKAZ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 STOŁÓW   WIELKANOCNYCH</a:t>
            </a:r>
          </a:p>
        </p:txBody>
      </p:sp>
      <p:pic>
        <p:nvPicPr>
          <p:cNvPr id="6" name="Obraz 5" descr="Obraz zawierający osoba, stół, wewnątrz, żywność&#10;&#10;Opis wygenerowany automatycznie">
            <a:extLst>
              <a:ext uri="{FF2B5EF4-FFF2-40B4-BE49-F238E27FC236}">
                <a16:creationId xmlns:a16="http://schemas.microsoft.com/office/drawing/2014/main" id="{BB423EF0-B6D4-4D64-868C-4CB9B38A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5841"/>
          <a:stretch/>
        </p:blipFill>
        <p:spPr>
          <a:xfrm>
            <a:off x="4572000" y="1726848"/>
            <a:ext cx="3739515" cy="25571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81266F59-E36B-4033-A470-061FF4B5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83786"/>
            <a:ext cx="3573017" cy="267976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żywność, stół, kobieta&#10;&#10;Opis wygenerowany automatycznie">
            <a:extLst>
              <a:ext uri="{FF2B5EF4-FFF2-40B4-BE49-F238E27FC236}">
                <a16:creationId xmlns:a16="http://schemas.microsoft.com/office/drawing/2014/main" id="{D320D55D-737F-4035-A6FA-BBEE4E0C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10818"/>
            <a:ext cx="3186375" cy="238978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041125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87818"/>
            <a:ext cx="673224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BOŻE NARODZENIE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osoba, ściana, instrumenty dęte, wewnątrz&#10;&#10;Opis wygenerowany automatycznie">
            <a:extLst>
              <a:ext uri="{FF2B5EF4-FFF2-40B4-BE49-F238E27FC236}">
                <a16:creationId xmlns:a16="http://schemas.microsoft.com/office/drawing/2014/main" id="{EAB91180-27ED-474C-80FF-E6986EDDC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08" y="4005064"/>
            <a:ext cx="4176464" cy="23492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, wewnątrz, sufit, stół&#10;&#10;Opis wygenerowany automatycznie">
            <a:extLst>
              <a:ext uri="{FF2B5EF4-FFF2-40B4-BE49-F238E27FC236}">
                <a16:creationId xmlns:a16="http://schemas.microsoft.com/office/drawing/2014/main" id="{68615F9B-CB03-4FAE-B7C7-1854D3C49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8" y="4183263"/>
            <a:ext cx="4354533" cy="24548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stół, osoba, wewnątrz, ściana&#10;&#10;Opis wygenerowany automatycznie">
            <a:extLst>
              <a:ext uri="{FF2B5EF4-FFF2-40B4-BE49-F238E27FC236}">
                <a16:creationId xmlns:a16="http://schemas.microsoft.com/office/drawing/2014/main" id="{6688A015-BED8-498F-9C96-047446AE9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75156"/>
            <a:ext cx="4305013" cy="242695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2702357"/>
            <a:ext cx="9001156" cy="4281339"/>
          </a:xfrm>
        </p:spPr>
        <p:txBody>
          <a:bodyPr/>
          <a:lstStyle/>
          <a:p>
            <a:r>
              <a:rPr lang="pl-PL" sz="2800" dirty="0">
                <a:solidFill>
                  <a:srgbClr val="002060"/>
                </a:solidFill>
              </a:rPr>
              <a:t>kucharz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sprzedawca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obsługi hotelowej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magazynier-logistyk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klasa wielozawodowa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2060"/>
                </a:solidFill>
              </a:rPr>
              <a:t>(np. fryzjer, stolarz, tapicer, elektryk,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2060"/>
                </a:solidFill>
              </a:rPr>
              <a:t> mechanik pojazdów samochodowych itp.)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80A74BF-50ED-4683-8E1A-B4EE068BFF92}"/>
              </a:ext>
            </a:extLst>
          </p:cNvPr>
          <p:cNvSpPr/>
          <p:nvPr/>
        </p:nvSpPr>
        <p:spPr>
          <a:xfrm>
            <a:off x="3530683" y="260648"/>
            <a:ext cx="4817921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BRANŻOWA SZKOŁA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 I stopnia</a:t>
            </a:r>
          </a:p>
        </p:txBody>
      </p:sp>
      <p:pic>
        <p:nvPicPr>
          <p:cNvPr id="5" name="Picture 4" descr="Znalezione obrazy dla zapytania sprzedaw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928802"/>
            <a:ext cx="3696893" cy="22145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Picture 8" descr="Znalezione obrazy dla zapytania mechan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324361"/>
            <a:ext cx="2857488" cy="253363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802004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1624" y="375112"/>
            <a:ext cx="620303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MIĘDZYNARODOWY DZIEŃ BEZ PAPIEROSA</a:t>
            </a:r>
          </a:p>
        </p:txBody>
      </p:sp>
      <p:pic>
        <p:nvPicPr>
          <p:cNvPr id="6" name="Obraz 5" descr="Obraz zawierający osoba, grupa, wewnątrz, osoby&#10;&#10;Opis wygenerowany automatycznie">
            <a:extLst>
              <a:ext uri="{FF2B5EF4-FFF2-40B4-BE49-F238E27FC236}">
                <a16:creationId xmlns:a16="http://schemas.microsoft.com/office/drawing/2014/main" id="{83DA5C32-C99E-4713-AD00-A3849DD63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1916832"/>
            <a:ext cx="3907499" cy="21979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wewnątrz, podłoże, sufit, ściana&#10;&#10;Opis wygenerowany automatycznie">
            <a:extLst>
              <a:ext uri="{FF2B5EF4-FFF2-40B4-BE49-F238E27FC236}">
                <a16:creationId xmlns:a16="http://schemas.microsoft.com/office/drawing/2014/main" id="{80DE25B2-E6F0-470B-A037-6701930D4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5" y="4274736"/>
            <a:ext cx="3898835" cy="21979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wewnątrz, osoba, podłoże, ściana&#10;&#10;Opis wygenerowany automatycznie">
            <a:extLst>
              <a:ext uri="{FF2B5EF4-FFF2-40B4-BE49-F238E27FC236}">
                <a16:creationId xmlns:a16="http://schemas.microsoft.com/office/drawing/2014/main" id="{8315755A-0302-4AA4-8077-FC5D9C346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55368"/>
            <a:ext cx="3907499" cy="21979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46710" y="303643"/>
            <a:ext cx="5482952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DZIEŃ ZAWODOWCA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629D95-64DD-4CBE-B48D-8EBB64E9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22623"/>
            <a:ext cx="4540190" cy="255953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2D653E1C-9EC2-49C6-AF39-BCFA3D39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83" y="4294686"/>
            <a:ext cx="4540190" cy="255953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ściana, podłoże, osoba&#10;&#10;Opis wygenerowany automatycznie">
            <a:extLst>
              <a:ext uri="{FF2B5EF4-FFF2-40B4-BE49-F238E27FC236}">
                <a16:creationId xmlns:a16="http://schemas.microsoft.com/office/drawing/2014/main" id="{167A0B14-E520-4936-8242-194AEBAAD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3429000"/>
            <a:ext cx="4540190" cy="255385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269767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836712"/>
            <a:ext cx="5256584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POZNAŃ            GAMES  ARENA </a:t>
            </a:r>
          </a:p>
        </p:txBody>
      </p:sp>
      <p:pic>
        <p:nvPicPr>
          <p:cNvPr id="29699" name="Picture 3" descr="D:\Zdjęcia\WTI\2012-2013\Poznań Games Arena 2012\14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492896"/>
            <a:ext cx="5767135" cy="38610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42546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8640"/>
            <a:ext cx="2895786" cy="38610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" y="3104822"/>
            <a:ext cx="2814883" cy="37531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7951" r="16400"/>
          <a:stretch/>
        </p:blipFill>
        <p:spPr>
          <a:xfrm>
            <a:off x="2993617" y="2088066"/>
            <a:ext cx="2880320" cy="38754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558934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95936" y="47667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SPORT W SZKOLE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86D494-F34C-4B46-8223-90992BA7D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18323" b="6668"/>
          <a:stretch/>
        </p:blipFill>
        <p:spPr>
          <a:xfrm>
            <a:off x="827584" y="4657720"/>
            <a:ext cx="2717301" cy="206514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zewnętrzne, drzewo, podłoże&#10;&#10;Opis wygenerowany automatycznie">
            <a:extLst>
              <a:ext uri="{FF2B5EF4-FFF2-40B4-BE49-F238E27FC236}">
                <a16:creationId xmlns:a16="http://schemas.microsoft.com/office/drawing/2014/main" id="{1BFEDFBB-44FA-4C91-92AA-13F8EE0DF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3" y="4130581"/>
            <a:ext cx="4608512" cy="2592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śnieg, lodowisko, osoba, budynek&#10;&#10;Opis wygenerowany automatycznie">
            <a:extLst>
              <a:ext uri="{FF2B5EF4-FFF2-40B4-BE49-F238E27FC236}">
                <a16:creationId xmlns:a16="http://schemas.microsoft.com/office/drawing/2014/main" id="{BF12F8C3-29B3-42AD-BEB3-0B2B254EF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9437" b="12907"/>
          <a:stretch/>
        </p:blipFill>
        <p:spPr>
          <a:xfrm>
            <a:off x="4001056" y="1395639"/>
            <a:ext cx="3600400" cy="25417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E799F52-C402-4C33-A090-0FB0CE18B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8"/>
          <a:stretch/>
        </p:blipFill>
        <p:spPr>
          <a:xfrm>
            <a:off x="1187624" y="2666527"/>
            <a:ext cx="2190750" cy="17029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449464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62068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5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NASI STYPENDYŚCI</a:t>
            </a:r>
          </a:p>
        </p:txBody>
      </p:sp>
      <p:pic>
        <p:nvPicPr>
          <p:cNvPr id="4" name="Obraz 3" descr="Obraz zawierający osoba, stojące, mężczyzna, budynek&#10;&#10;Opis wygenerowany automatycznie">
            <a:extLst>
              <a:ext uri="{FF2B5EF4-FFF2-40B4-BE49-F238E27FC236}">
                <a16:creationId xmlns:a16="http://schemas.microsoft.com/office/drawing/2014/main" id="{BF7D7924-2D9D-4C62-8CD9-8593171C3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10" y="2131352"/>
            <a:ext cx="2282993" cy="228299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E76610A-4667-4D51-B16D-A4D121BE89D4}"/>
              </a:ext>
            </a:extLst>
          </p:cNvPr>
          <p:cNvSpPr txBox="1"/>
          <p:nvPr/>
        </p:nvSpPr>
        <p:spPr>
          <a:xfrm>
            <a:off x="0" y="2669607"/>
            <a:ext cx="59816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Stypendysta Prezesa Rady Ministrów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KAMIL KŰHN </a:t>
            </a:r>
            <a:r>
              <a:rPr lang="pl-PL" sz="2000" dirty="0">
                <a:solidFill>
                  <a:srgbClr val="002060"/>
                </a:solidFill>
              </a:rPr>
              <a:t>(technikum informatyczne IVF)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Prymusi Zawodu Pomorza i Kujaw: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KAMIL KŰHN </a:t>
            </a:r>
            <a:r>
              <a:rPr lang="pl-PL" sz="2000" dirty="0">
                <a:solidFill>
                  <a:srgbClr val="002060"/>
                </a:solidFill>
              </a:rPr>
              <a:t>(technikum informatyczne IVF)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MATEUSZ ZAPALSKI </a:t>
            </a:r>
            <a:r>
              <a:rPr lang="pl-PL" sz="2000" dirty="0">
                <a:solidFill>
                  <a:srgbClr val="002060"/>
                </a:solidFill>
              </a:rPr>
              <a:t>(technikum logistyczne IIIA)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JAKUB BARANOWSKI </a:t>
            </a:r>
            <a:r>
              <a:rPr lang="pl-PL" sz="2000" dirty="0">
                <a:solidFill>
                  <a:srgbClr val="002060"/>
                </a:solidFill>
              </a:rPr>
              <a:t>(technikum informatyczne IIIA)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KRYSTIAN SZYLKA </a:t>
            </a:r>
            <a:r>
              <a:rPr lang="pl-PL" sz="2000" dirty="0">
                <a:solidFill>
                  <a:srgbClr val="002060"/>
                </a:solidFill>
              </a:rPr>
              <a:t>(Branżowa Szkoła I Stopnia IIC)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Stypendyści Starosty Sępoleńskiego: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MATEUSZ ZAPALSKI </a:t>
            </a:r>
            <a:r>
              <a:rPr lang="pl-PL" sz="2000" dirty="0">
                <a:solidFill>
                  <a:srgbClr val="002060"/>
                </a:solidFill>
              </a:rPr>
              <a:t>(technikum logistyczne IIIA)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SYLWIA HOPPE </a:t>
            </a:r>
            <a:r>
              <a:rPr lang="pl-PL" sz="2000" dirty="0">
                <a:solidFill>
                  <a:srgbClr val="002060"/>
                </a:solidFill>
              </a:rPr>
              <a:t>(technikum ekonomiczne 4A)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Stypendystka Marszałka 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Województwa Kujawsko-Pomorskiego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Paulina Bednarska </a:t>
            </a:r>
            <a:r>
              <a:rPr lang="pl-PL" sz="2000" dirty="0">
                <a:solidFill>
                  <a:srgbClr val="002060"/>
                </a:solidFill>
              </a:rPr>
              <a:t>(technikum hotelarskie 4A)</a:t>
            </a:r>
          </a:p>
        </p:txBody>
      </p:sp>
      <p:pic>
        <p:nvPicPr>
          <p:cNvPr id="6" name="Obraz 5" descr="Obraz zawierający osoba, stojące, pozujący, kostium&#10;&#10;Opis wygenerowany automatycznie">
            <a:extLst>
              <a:ext uri="{FF2B5EF4-FFF2-40B4-BE49-F238E27FC236}">
                <a16:creationId xmlns:a16="http://schemas.microsoft.com/office/drawing/2014/main" id="{7D442D72-77AE-4C33-9178-E3F21BAD63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10000"/>
          <a:stretch/>
        </p:blipFill>
        <p:spPr>
          <a:xfrm>
            <a:off x="5796136" y="4568993"/>
            <a:ext cx="3208439" cy="216625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915715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836712"/>
            <a:ext cx="5205264" cy="1143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KONTAKT</a:t>
            </a: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4525963"/>
          </a:xfrm>
        </p:spPr>
        <p:txBody>
          <a:bodyPr/>
          <a:lstStyle/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E-mail: sekretariat@ckziu-wiecbork.pl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TEL. 52 / 3897 055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FAX 52 / 3897 160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UL. POCZTOWA 14B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89-410 WIĘCBORK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</a:t>
            </a:r>
            <a:r>
              <a:rPr lang="pl-PL" b="1" dirty="0">
                <a:solidFill>
                  <a:srgbClr val="C00000"/>
                </a:solidFill>
              </a:rPr>
              <a:t>Strona internetowa: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http://ckziu-wiecbork.pl 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pl-PL" b="1" dirty="0">
              <a:solidFill>
                <a:srgbClr val="002060"/>
              </a:solidFill>
            </a:endParaRPr>
          </a:p>
          <a:p>
            <a:pPr>
              <a:buNone/>
            </a:pP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3307" y="548680"/>
            <a:ext cx="8229600" cy="1143000"/>
          </a:xfrm>
        </p:spPr>
        <p:txBody>
          <a:bodyPr>
            <a:noAutofit/>
          </a:bodyPr>
          <a:lstStyle/>
          <a:p>
            <a:pPr marL="0" indent="0"/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r>
              <a:rPr lang="pl-PL" sz="5400" dirty="0">
                <a:solidFill>
                  <a:srgbClr val="C00000"/>
                </a:solidFill>
              </a:rPr>
              <a:t>		</a:t>
            </a:r>
            <a:br>
              <a:rPr lang="pl-PL" sz="5400" dirty="0">
                <a:solidFill>
                  <a:srgbClr val="C00000"/>
                </a:solidFill>
              </a:rPr>
            </a:br>
            <a:r>
              <a:rPr lang="pl-PL" sz="5400" dirty="0">
                <a:solidFill>
                  <a:srgbClr val="C00000"/>
                </a:solidFill>
              </a:rPr>
              <a:t>		</a:t>
            </a: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DRZWI   OTWARTE</a:t>
            </a: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r>
              <a:rPr lang="pl-PL" sz="5400" dirty="0">
                <a:solidFill>
                  <a:srgbClr val="C00000"/>
                </a:solidFill>
              </a:rPr>
              <a:t>			</a:t>
            </a:r>
            <a:br>
              <a:rPr lang="pl-PL" sz="5400" dirty="0">
                <a:solidFill>
                  <a:srgbClr val="C00000"/>
                </a:solidFill>
              </a:rPr>
            </a:br>
            <a:br>
              <a:rPr lang="pl-PL" sz="5400" dirty="0">
                <a:solidFill>
                  <a:srgbClr val="C00000"/>
                </a:solidFill>
              </a:rPr>
            </a:br>
            <a:endParaRPr lang="pl-PL" sz="5400" dirty="0">
              <a:solidFill>
                <a:srgbClr val="C0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93307" y="2276872"/>
            <a:ext cx="795982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kwietnia </a:t>
            </a: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roku</a:t>
            </a:r>
            <a:b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GODZ. 8.30 DO 12.00</a:t>
            </a:r>
            <a:b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ZAPRASZAMY!</a:t>
            </a:r>
            <a:b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90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2852936"/>
            <a:ext cx="7653536" cy="157504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br>
              <a:rPr lang="pl-PL" sz="6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DZIĘKUJEMY </a:t>
            </a:r>
            <a:b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ZA UWAGĘ   </a:t>
            </a:r>
            <a:b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I ZAPRASZAMY </a:t>
            </a:r>
            <a:b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   DO NAS  </a:t>
            </a:r>
            <a:r>
              <a:rPr lang="pl-PL" sz="66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  <a:sym typeface="Wingdings"/>
              </a:rPr>
              <a:t></a:t>
            </a:r>
            <a:endParaRPr lang="pl-PL" sz="6600" b="1" spc="60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81369-646B-43E9-918D-A1325E0A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2068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KWALIFIKACJE?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A CO TO TAKIEGO?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5E26A7-5A25-4BDE-80C2-EEDFD341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rgbClr val="002060"/>
                </a:solidFill>
              </a:rPr>
              <a:t>Kwalifikacje</a:t>
            </a:r>
            <a:r>
              <a:rPr lang="pl-PL" sz="2800" dirty="0">
                <a:solidFill>
                  <a:srgbClr val="002060"/>
                </a:solidFill>
              </a:rPr>
              <a:t> w zawodzie to zestawy oczekiwanych efektów kształcenia: wiedzy, umiejętności zawodowych oraz kompetencji personalnych i społecznych, pozwalające na samodzielne wykonywanie zadań zawodowych.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Chcąc uzyskać tytuł technika (tytuł ukończenia Technikum)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lub wykwalifikowanego robotnika (tytuł ukończenia Branżowej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Szkoły I stopnia) należy ukończyć wszystkie kwalifikacje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wyodrębnione w zawodzie.</a:t>
            </a:r>
          </a:p>
        </p:txBody>
      </p:sp>
      <p:pic>
        <p:nvPicPr>
          <p:cNvPr id="5" name="Obraz 4" descr="Obraz zawierający osoba, stół, wewnątrz, siedzi&#10;&#10;Opis wygenerowany automatycznie">
            <a:extLst>
              <a:ext uri="{FF2B5EF4-FFF2-40B4-BE49-F238E27FC236}">
                <a16:creationId xmlns:a16="http://schemas.microsoft.com/office/drawing/2014/main" id="{3FAC0F4F-6113-41D6-9F59-D2586CFD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682044" cy="17880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9875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9664" y="565157"/>
            <a:ext cx="5915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TO KIEDY DYPLOM?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FD033E-0412-43EA-8ECE-90BD67478AA2}"/>
              </a:ext>
            </a:extLst>
          </p:cNvPr>
          <p:cNvSpPr txBox="1"/>
          <p:nvPr/>
        </p:nvSpPr>
        <p:spPr>
          <a:xfrm>
            <a:off x="3707904" y="2348880"/>
            <a:ext cx="3215129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KWALIFIKACJA X</a:t>
            </a:r>
            <a:br>
              <a:rPr lang="pl-PL" dirty="0"/>
            </a:br>
            <a:r>
              <a:rPr lang="pl-PL" b="1" dirty="0">
                <a:solidFill>
                  <a:srgbClr val="002060"/>
                </a:solidFill>
              </a:rPr>
              <a:t>(egzamin)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FE2B0D-48A6-417A-AD3F-4CF34C8890E2}"/>
              </a:ext>
            </a:extLst>
          </p:cNvPr>
          <p:cNvSpPr txBox="1"/>
          <p:nvPr/>
        </p:nvSpPr>
        <p:spPr>
          <a:xfrm>
            <a:off x="3717235" y="4568763"/>
            <a:ext cx="3205798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ŚWIADECTWO UKOŃCZENIA SZKOŁY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B2B461-3C5D-4347-9DE5-557BE1DBB6AB}"/>
              </a:ext>
            </a:extLst>
          </p:cNvPr>
          <p:cNvSpPr txBox="1"/>
          <p:nvPr/>
        </p:nvSpPr>
        <p:spPr>
          <a:xfrm>
            <a:off x="2692171" y="5703020"/>
            <a:ext cx="5237263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TYTUŁ TECHNIKA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W DANYM ZAWODZIE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978A1DA-BD86-4C00-B117-4AD080965EBD}"/>
              </a:ext>
            </a:extLst>
          </p:cNvPr>
          <p:cNvSpPr txBox="1"/>
          <p:nvPr/>
        </p:nvSpPr>
        <p:spPr>
          <a:xfrm>
            <a:off x="4986767" y="2833520"/>
            <a:ext cx="56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274587-224D-45D7-BDC3-63F3B0E20773}"/>
              </a:ext>
            </a:extLst>
          </p:cNvPr>
          <p:cNvSpPr txBox="1"/>
          <p:nvPr/>
        </p:nvSpPr>
        <p:spPr>
          <a:xfrm>
            <a:off x="4986767" y="5059572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=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DC5AE1-BBFB-438F-A338-E81084905345}"/>
              </a:ext>
            </a:extLst>
          </p:cNvPr>
          <p:cNvSpPr txBox="1"/>
          <p:nvPr/>
        </p:nvSpPr>
        <p:spPr>
          <a:xfrm>
            <a:off x="3707904" y="3434506"/>
            <a:ext cx="3205798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KWALIFIKACJA Y</a:t>
            </a:r>
          </a:p>
          <a:p>
            <a:r>
              <a:rPr lang="pl-PL" b="1" dirty="0">
                <a:solidFill>
                  <a:srgbClr val="002060"/>
                </a:solidFill>
              </a:rPr>
              <a:t>(egzamin)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5AC25C-FAED-4925-9964-98BF64506280}"/>
              </a:ext>
            </a:extLst>
          </p:cNvPr>
          <p:cNvSpPr txBox="1"/>
          <p:nvPr/>
        </p:nvSpPr>
        <p:spPr>
          <a:xfrm>
            <a:off x="4910784" y="3912382"/>
            <a:ext cx="56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pic>
        <p:nvPicPr>
          <p:cNvPr id="5" name="Obraz 4" descr="Obraz zawierający obiekt&#10;&#10;Opis wygenerowany automatycznie">
            <a:extLst>
              <a:ext uri="{FF2B5EF4-FFF2-40B4-BE49-F238E27FC236}">
                <a16:creationId xmlns:a16="http://schemas.microsoft.com/office/drawing/2014/main" id="{DE01C31F-E3EC-44C4-94A3-BF06B6A88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6" y="2592562"/>
            <a:ext cx="3340383" cy="22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908720"/>
            <a:ext cx="5915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731741"/>
            <a:ext cx="8531264" cy="4149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HGT.03.  </a:t>
            </a:r>
            <a:r>
              <a:rPr lang="pl-PL" sz="2400" dirty="0">
                <a:solidFill>
                  <a:srgbClr val="002060"/>
                </a:solidFill>
              </a:rPr>
              <a:t>Obsługa gości w obiekcie świadczącym usługi hotelarskie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	   </a:t>
            </a:r>
            <a:r>
              <a:rPr lang="pl-PL" sz="1800" dirty="0">
                <a:solidFill>
                  <a:srgbClr val="C00000"/>
                </a:solidFill>
              </a:rPr>
              <a:t>wspólna z zawodem </a:t>
            </a:r>
            <a:r>
              <a:rPr lang="pl-PL" sz="1800" b="1" dirty="0">
                <a:solidFill>
                  <a:srgbClr val="C00000"/>
                </a:solidFill>
              </a:rPr>
              <a:t>pracownik obsługi hotelowej </a:t>
            </a:r>
            <a:r>
              <a:rPr lang="pl-PL" sz="1800" dirty="0">
                <a:solidFill>
                  <a:srgbClr val="C00000"/>
                </a:solidFill>
              </a:rPr>
              <a:t>(BSI)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HGT.06. </a:t>
            </a:r>
            <a:r>
              <a:rPr lang="pl-PL" sz="2400" dirty="0">
                <a:solidFill>
                  <a:srgbClr val="002060"/>
                </a:solidFill>
              </a:rPr>
              <a:t>Realizacja usług w recepcji</a:t>
            </a:r>
          </a:p>
          <a:p>
            <a:pPr>
              <a:buNone/>
            </a:pPr>
            <a:endParaRPr lang="pl-PL" sz="2800" dirty="0"/>
          </a:p>
        </p:txBody>
      </p:sp>
      <p:pic>
        <p:nvPicPr>
          <p:cNvPr id="6" name="Obraz 5" descr="Obraz zawierający łóżko, wewnątrz, ściana, hotel&#10;&#10;Opis wygenerowany automatycznie">
            <a:extLst>
              <a:ext uri="{FF2B5EF4-FFF2-40B4-BE49-F238E27FC236}">
                <a16:creationId xmlns:a16="http://schemas.microsoft.com/office/drawing/2014/main" id="{BE712534-7BF8-444C-8BFB-7E220E11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39155"/>
            <a:ext cx="3274680" cy="21831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42422986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8624</TotalTime>
  <Words>761</Words>
  <Application>Microsoft Office PowerPoint</Application>
  <PresentationFormat>Pokaz na ekranie (4:3)</PresentationFormat>
  <Paragraphs>261</Paragraphs>
  <Slides>68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68</vt:i4>
      </vt:variant>
    </vt:vector>
  </HeadingPairs>
  <TitlesOfParts>
    <vt:vector size="72" baseType="lpstr">
      <vt:lpstr>Arial</vt:lpstr>
      <vt:lpstr>Calibri</vt:lpstr>
      <vt:lpstr>Franklin Gothic Book</vt:lpstr>
      <vt:lpstr>Motyw pakietu Office</vt:lpstr>
      <vt:lpstr>CENTRUM KSZTAŁCENIA  ZAWODOWEGO I USTAWICZNEGO  W WIĘCBORKU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KWALIFIKACJE?  A CO TO TAKIEGO?</vt:lpstr>
      <vt:lpstr>TO KIEDY DYPLOM?</vt:lpstr>
      <vt:lpstr>TECHNIK HOTELARSTWA</vt:lpstr>
      <vt:lpstr>TECHNIK HOTELARSTWA</vt:lpstr>
      <vt:lpstr>Technik hotelarstwa może pracować jako:</vt:lpstr>
      <vt:lpstr>PERSPEKTYWA  ZATRUDNIENIA</vt:lpstr>
      <vt:lpstr>TECHNIK ŻYWIENIA  I USŁUG GASTRONOMICZNYCH  </vt:lpstr>
      <vt:lpstr>TECHNIK ŻYWIENIA  I USŁUG GASTRONOMICZNYCH  </vt:lpstr>
      <vt:lpstr>PERSPEKTYWA  ZATRUDNIENIA</vt:lpstr>
      <vt:lpstr>TECHNIK EKONOMISTA</vt:lpstr>
      <vt:lpstr>TECHNIK EKONOMISTA</vt:lpstr>
      <vt:lpstr>PERSPEKTYWA  ZATRUDNIENIA</vt:lpstr>
      <vt:lpstr> TECHNIK   RACHUNKOWOŚCI</vt:lpstr>
      <vt:lpstr>  TECHNIK   RACHUNKOWOŚCI</vt:lpstr>
      <vt:lpstr>PERSPEKTYWA  ZATRUDNIENIA</vt:lpstr>
      <vt:lpstr>A GDYBY TAK RAZEM?</vt:lpstr>
      <vt:lpstr>A GDYBY TAK RAZEM?</vt:lpstr>
      <vt:lpstr>LOGISTYKA TO:</vt:lpstr>
      <vt:lpstr>TECHNIK LOGISTYK</vt:lpstr>
      <vt:lpstr>TECHNIK LOGISTYK</vt:lpstr>
      <vt:lpstr>MIEJSCA PRACY:</vt:lpstr>
      <vt:lpstr>TECHNIK INFORMATYK</vt:lpstr>
      <vt:lpstr>TECHNIK INFORMATYK</vt:lpstr>
      <vt:lpstr>ZATRUDNIENIE</vt:lpstr>
      <vt:lpstr>BRANŻOWA SZKOŁA I stopnia </vt:lpstr>
      <vt:lpstr>Prezentacja programu PowerPoint</vt:lpstr>
      <vt:lpstr>SPRZEDAWCA </vt:lpstr>
      <vt:lpstr>WIELOZAWODOWA </vt:lpstr>
      <vt:lpstr>10 NAJWAŻNIEJSZYCH  POWODÓW,  dla których  warto wybrać  CENTRUM KSZTAŁCENIA ZAWODOWEGO  i USTAWICZNEGO W WIĘCBORKU</vt:lpstr>
      <vt:lpstr>1. Tradycja i ugruntowana pozycja w środowisku lokalnym</vt:lpstr>
      <vt:lpstr>2. Praktyki i staże zagraniczne</vt:lpstr>
      <vt:lpstr>   Praktyki i staże zagraniczne - historia</vt:lpstr>
      <vt:lpstr>   Staże zagraniczne   Erasmus+ </vt:lpstr>
      <vt:lpstr>Prezentacja programu PowerPoint</vt:lpstr>
      <vt:lpstr>Prezentacja programu PowerPoint</vt:lpstr>
      <vt:lpstr>Prezentacja programu PowerPoint</vt:lpstr>
      <vt:lpstr>3. Internat</vt:lpstr>
      <vt:lpstr>4. Szeroka oferta kursów  w ramach projektu  „Mój start w życie zawodowe”</vt:lpstr>
      <vt:lpstr>5. Bogato wyposażone sale lekcyjne</vt:lpstr>
      <vt:lpstr>6. Atrakcyjna baza sportowa</vt:lpstr>
      <vt:lpstr>7. Współpraca z pracodawcami  i stowarzyszeniami </vt:lpstr>
      <vt:lpstr>8. Wyjazdy studyjne  i liczne warsztaty</vt:lpstr>
      <vt:lpstr>9. Dobrze rozwinięta samorządność  </vt:lpstr>
      <vt:lpstr>10. Wolontariat  </vt:lpstr>
      <vt:lpstr>Z ŻYCIA SZKOŁY </vt:lpstr>
      <vt:lpstr>OTRZĘSINY KLAS 1 </vt:lpstr>
      <vt:lpstr>DZIEŃ EDUKACJI NARODOWEJ  </vt:lpstr>
      <vt:lpstr>MIKOŁAJKI</vt:lpstr>
      <vt:lpstr>ŚWIĘTO ODZYSKANIA NIEPODLEGŁOŚCI               11 LISTOPADA </vt:lpstr>
      <vt:lpstr>1 GRUDNIA MIĘDZYNARODOWY  DZIEŃ AIDS </vt:lpstr>
      <vt:lpstr>POWIATOWY   POKAZ  STOŁÓW   WIGILIJNYCH </vt:lpstr>
      <vt:lpstr>POWIATOWY   POKAZ   STOŁÓW   WIELKANOCNYCH</vt:lpstr>
      <vt:lpstr>BOŻE NARODZENIE</vt:lpstr>
      <vt:lpstr>MIĘDZYNARODOWY DZIEŃ BEZ PAPIEROSA</vt:lpstr>
      <vt:lpstr>DZIEŃ ZAWODOWCA </vt:lpstr>
      <vt:lpstr>POZNAŃ            GAMES  ARENA </vt:lpstr>
      <vt:lpstr>Prezentacja programu PowerPoint</vt:lpstr>
      <vt:lpstr>Prezentacja programu PowerPoint</vt:lpstr>
      <vt:lpstr> NASI STYPENDYŚCI</vt:lpstr>
      <vt:lpstr>KONTAKT </vt:lpstr>
      <vt:lpstr>          DRZWI   OTWARTE         </vt:lpstr>
      <vt:lpstr> DZIĘKUJEMY  ZA UWAGĘ    I ZAPRASZAMY     DO NAS  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Andy</dc:creator>
  <cp:lastModifiedBy>Anna Grochowska</cp:lastModifiedBy>
  <cp:revision>364</cp:revision>
  <dcterms:created xsi:type="dcterms:W3CDTF">2013-02-12T20:35:36Z</dcterms:created>
  <dcterms:modified xsi:type="dcterms:W3CDTF">2019-02-28T18:56:45Z</dcterms:modified>
</cp:coreProperties>
</file>